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08"/>
  </p:notesMasterIdLst>
  <p:sldIdLst>
    <p:sldId id="278" r:id="rId2"/>
    <p:sldId id="279" r:id="rId3"/>
    <p:sldId id="280" r:id="rId4"/>
    <p:sldId id="294" r:id="rId5"/>
    <p:sldId id="295" r:id="rId6"/>
    <p:sldId id="281" r:id="rId7"/>
    <p:sldId id="283" r:id="rId8"/>
    <p:sldId id="284" r:id="rId9"/>
    <p:sldId id="296" r:id="rId10"/>
    <p:sldId id="297" r:id="rId11"/>
    <p:sldId id="298" r:id="rId12"/>
    <p:sldId id="299" r:id="rId13"/>
    <p:sldId id="300" r:id="rId14"/>
    <p:sldId id="301" r:id="rId15"/>
    <p:sldId id="257" r:id="rId16"/>
    <p:sldId id="258" r:id="rId17"/>
    <p:sldId id="259" r:id="rId18"/>
    <p:sldId id="302" r:id="rId19"/>
    <p:sldId id="303" r:id="rId20"/>
    <p:sldId id="304" r:id="rId21"/>
    <p:sldId id="260" r:id="rId22"/>
    <p:sldId id="261" r:id="rId23"/>
    <p:sldId id="262" r:id="rId24"/>
    <p:sldId id="305" r:id="rId25"/>
    <p:sldId id="306" r:id="rId26"/>
    <p:sldId id="307" r:id="rId27"/>
    <p:sldId id="308" r:id="rId28"/>
    <p:sldId id="309" r:id="rId29"/>
    <p:sldId id="310" r:id="rId30"/>
    <p:sldId id="311" r:id="rId31"/>
    <p:sldId id="312" r:id="rId32"/>
    <p:sldId id="313" r:id="rId33"/>
    <p:sldId id="318" r:id="rId34"/>
    <p:sldId id="264" r:id="rId35"/>
    <p:sldId id="265" r:id="rId36"/>
    <p:sldId id="266" r:id="rId37"/>
    <p:sldId id="268" r:id="rId38"/>
    <p:sldId id="269" r:id="rId39"/>
    <p:sldId id="270" r:id="rId40"/>
    <p:sldId id="271" r:id="rId41"/>
    <p:sldId id="272" r:id="rId42"/>
    <p:sldId id="273" r:id="rId43"/>
    <p:sldId id="274" r:id="rId44"/>
    <p:sldId id="275" r:id="rId45"/>
    <p:sldId id="276" r:id="rId46"/>
    <p:sldId id="317" r:id="rId47"/>
    <p:sldId id="316" r:id="rId48"/>
    <p:sldId id="315" r:id="rId49"/>
    <p:sldId id="319" r:id="rId50"/>
    <p:sldId id="320" r:id="rId51"/>
    <p:sldId id="321" r:id="rId52"/>
    <p:sldId id="323" r:id="rId53"/>
    <p:sldId id="322" r:id="rId54"/>
    <p:sldId id="324" r:id="rId55"/>
    <p:sldId id="326" r:id="rId56"/>
    <p:sldId id="327" r:id="rId57"/>
    <p:sldId id="328" r:id="rId58"/>
    <p:sldId id="329" r:id="rId59"/>
    <p:sldId id="330" r:id="rId60"/>
    <p:sldId id="331" r:id="rId61"/>
    <p:sldId id="332" r:id="rId62"/>
    <p:sldId id="333" r:id="rId63"/>
    <p:sldId id="334" r:id="rId64"/>
    <p:sldId id="336" r:id="rId65"/>
    <p:sldId id="377" r:id="rId66"/>
    <p:sldId id="378" r:id="rId67"/>
    <p:sldId id="379" r:id="rId68"/>
    <p:sldId id="339" r:id="rId69"/>
    <p:sldId id="337" r:id="rId70"/>
    <p:sldId id="338" r:id="rId71"/>
    <p:sldId id="340" r:id="rId72"/>
    <p:sldId id="341" r:id="rId73"/>
    <p:sldId id="342" r:id="rId74"/>
    <p:sldId id="365" r:id="rId75"/>
    <p:sldId id="343" r:id="rId76"/>
    <p:sldId id="344" r:id="rId77"/>
    <p:sldId id="345" r:id="rId78"/>
    <p:sldId id="346" r:id="rId79"/>
    <p:sldId id="347"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2" r:id="rId93"/>
    <p:sldId id="363" r:id="rId94"/>
    <p:sldId id="373" r:id="rId95"/>
    <p:sldId id="376" r:id="rId96"/>
    <p:sldId id="364" r:id="rId97"/>
    <p:sldId id="366" r:id="rId98"/>
    <p:sldId id="367" r:id="rId99"/>
    <p:sldId id="368" r:id="rId100"/>
    <p:sldId id="369" r:id="rId101"/>
    <p:sldId id="370" r:id="rId102"/>
    <p:sldId id="371" r:id="rId103"/>
    <p:sldId id="372" r:id="rId104"/>
    <p:sldId id="380" r:id="rId105"/>
    <p:sldId id="374" r:id="rId106"/>
    <p:sldId id="375" r:id="rId10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660066"/>
    <a:srgbClr val="FDFBF6"/>
    <a:srgbClr val="202C8F"/>
    <a:srgbClr val="AAC4E9"/>
    <a:srgbClr val="F5CDCE"/>
    <a:srgbClr val="DF8C8C"/>
    <a:srgbClr val="D4D593"/>
    <a:srgbClr val="E6F0FE"/>
    <a:srgbClr val="CDB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5" autoAdjust="0"/>
    <p:restoredTop sz="93784" autoAdjust="0"/>
  </p:normalViewPr>
  <p:slideViewPr>
    <p:cSldViewPr snapToGrid="0" snapToObjects="1">
      <p:cViewPr varScale="1">
        <p:scale>
          <a:sx n="89" d="100"/>
          <a:sy n="89" d="100"/>
        </p:scale>
        <p:origin x="523"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15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FD70AB-473E-41E1-9DB5-054A7F5BFC4A}" type="doc">
      <dgm:prSet loTypeId="urn:microsoft.com/office/officeart/2005/8/layout/hierarchy1" loCatId="hierarchy" qsTypeId="urn:microsoft.com/office/officeart/2005/8/quickstyle/3d3" qsCatId="3D" csTypeId="urn:microsoft.com/office/officeart/2005/8/colors/colorful3" csCatId="colorful" phldr="1"/>
      <dgm:spPr/>
      <dgm:t>
        <a:bodyPr/>
        <a:lstStyle/>
        <a:p>
          <a:endParaRPr lang="en-IN"/>
        </a:p>
      </dgm:t>
    </dgm:pt>
    <dgm:pt modelId="{C54F0137-26BC-4BE2-BD40-DCD92ABAFBB1}">
      <dgm:prSet phldrT="[Text]"/>
      <dgm:spPr/>
      <dgm:t>
        <a:bodyPr/>
        <a:lstStyle/>
        <a:p>
          <a:r>
            <a:rPr lang="en-US" dirty="0"/>
            <a:t>Addressing modes of 8086</a:t>
          </a:r>
          <a:endParaRPr lang="en-IN" dirty="0"/>
        </a:p>
      </dgm:t>
    </dgm:pt>
    <dgm:pt modelId="{1EC6475B-CD37-41D3-A75B-B98CB402C44D}" type="parTrans" cxnId="{271C5061-7943-4AFA-95C3-73C673357944}">
      <dgm:prSet/>
      <dgm:spPr/>
      <dgm:t>
        <a:bodyPr/>
        <a:lstStyle/>
        <a:p>
          <a:endParaRPr lang="en-IN"/>
        </a:p>
      </dgm:t>
    </dgm:pt>
    <dgm:pt modelId="{35309AC1-8BEA-4AE1-87F8-02A780B9ADD4}" type="sibTrans" cxnId="{271C5061-7943-4AFA-95C3-73C673357944}">
      <dgm:prSet/>
      <dgm:spPr/>
      <dgm:t>
        <a:bodyPr/>
        <a:lstStyle/>
        <a:p>
          <a:endParaRPr lang="en-IN"/>
        </a:p>
      </dgm:t>
    </dgm:pt>
    <dgm:pt modelId="{33DAA29C-DD9E-4D7D-B8DF-07F14534EFFC}">
      <dgm:prSet phldrT="[Text]"/>
      <dgm:spPr/>
      <dgm:t>
        <a:bodyPr/>
        <a:lstStyle/>
        <a:p>
          <a:r>
            <a:rPr lang="en-US" dirty="0"/>
            <a:t>Data addressing modes (all of 8085)</a:t>
          </a:r>
          <a:endParaRPr lang="en-IN" dirty="0"/>
        </a:p>
      </dgm:t>
    </dgm:pt>
    <dgm:pt modelId="{595B8596-62EF-4116-92BA-B48C80B5C8CC}" type="parTrans" cxnId="{2A353AB2-92D8-4FD9-A7C5-32E4DCBDA007}">
      <dgm:prSet/>
      <dgm:spPr/>
      <dgm:t>
        <a:bodyPr/>
        <a:lstStyle/>
        <a:p>
          <a:endParaRPr lang="en-IN"/>
        </a:p>
      </dgm:t>
    </dgm:pt>
    <dgm:pt modelId="{E8347609-B395-448F-853D-1A35970C3A04}" type="sibTrans" cxnId="{2A353AB2-92D8-4FD9-A7C5-32E4DCBDA007}">
      <dgm:prSet/>
      <dgm:spPr/>
      <dgm:t>
        <a:bodyPr/>
        <a:lstStyle/>
        <a:p>
          <a:endParaRPr lang="en-IN"/>
        </a:p>
      </dgm:t>
    </dgm:pt>
    <dgm:pt modelId="{3FA80D79-3CA4-4C92-A202-C09EBE2C5BB0}">
      <dgm:prSet phldrT="[Text]"/>
      <dgm:spPr/>
      <dgm:t>
        <a:bodyPr/>
        <a:lstStyle/>
        <a:p>
          <a:r>
            <a:rPr lang="en-US" dirty="0"/>
            <a:t>Address addressing modes</a:t>
          </a:r>
          <a:endParaRPr lang="en-IN" dirty="0"/>
        </a:p>
      </dgm:t>
    </dgm:pt>
    <dgm:pt modelId="{75FC1FD9-1D6D-484E-99D0-7D13EAD029E7}" type="parTrans" cxnId="{701A6249-756C-405C-AF4A-E2102382CBBF}">
      <dgm:prSet/>
      <dgm:spPr/>
      <dgm:t>
        <a:bodyPr/>
        <a:lstStyle/>
        <a:p>
          <a:endParaRPr lang="en-IN"/>
        </a:p>
      </dgm:t>
    </dgm:pt>
    <dgm:pt modelId="{855C8515-6078-441A-8A4B-B2022C954B4A}" type="sibTrans" cxnId="{701A6249-756C-405C-AF4A-E2102382CBBF}">
      <dgm:prSet/>
      <dgm:spPr/>
      <dgm:t>
        <a:bodyPr/>
        <a:lstStyle/>
        <a:p>
          <a:endParaRPr lang="en-IN"/>
        </a:p>
      </dgm:t>
    </dgm:pt>
    <dgm:pt modelId="{112784F4-9E96-4977-BA7E-7356A205B844}" type="pres">
      <dgm:prSet presAssocID="{17FD70AB-473E-41E1-9DB5-054A7F5BFC4A}" presName="hierChild1" presStyleCnt="0">
        <dgm:presLayoutVars>
          <dgm:chPref val="1"/>
          <dgm:dir/>
          <dgm:animOne val="branch"/>
          <dgm:animLvl val="lvl"/>
          <dgm:resizeHandles/>
        </dgm:presLayoutVars>
      </dgm:prSet>
      <dgm:spPr/>
    </dgm:pt>
    <dgm:pt modelId="{40D6283A-D4A4-4952-8F12-0119EC979D7A}" type="pres">
      <dgm:prSet presAssocID="{C54F0137-26BC-4BE2-BD40-DCD92ABAFBB1}" presName="hierRoot1" presStyleCnt="0"/>
      <dgm:spPr/>
    </dgm:pt>
    <dgm:pt modelId="{4E50C5CC-26FE-4AE1-9D61-A7256615154F}" type="pres">
      <dgm:prSet presAssocID="{C54F0137-26BC-4BE2-BD40-DCD92ABAFBB1}" presName="composite" presStyleCnt="0"/>
      <dgm:spPr/>
    </dgm:pt>
    <dgm:pt modelId="{80777C57-22ED-4178-9EC0-D95912F1667C}" type="pres">
      <dgm:prSet presAssocID="{C54F0137-26BC-4BE2-BD40-DCD92ABAFBB1}" presName="background" presStyleLbl="node0" presStyleIdx="0" presStyleCnt="1"/>
      <dgm:spPr/>
    </dgm:pt>
    <dgm:pt modelId="{DD66B57A-4F2D-4114-91BA-AFE225AAD4FE}" type="pres">
      <dgm:prSet presAssocID="{C54F0137-26BC-4BE2-BD40-DCD92ABAFBB1}" presName="text" presStyleLbl="fgAcc0" presStyleIdx="0" presStyleCnt="1">
        <dgm:presLayoutVars>
          <dgm:chPref val="3"/>
        </dgm:presLayoutVars>
      </dgm:prSet>
      <dgm:spPr/>
    </dgm:pt>
    <dgm:pt modelId="{EEB6CEC3-4639-434B-89AC-6740F0A50CC2}" type="pres">
      <dgm:prSet presAssocID="{C54F0137-26BC-4BE2-BD40-DCD92ABAFBB1}" presName="hierChild2" presStyleCnt="0"/>
      <dgm:spPr/>
    </dgm:pt>
    <dgm:pt modelId="{9ADF7C69-2CCC-496A-81EB-76C9D8680799}" type="pres">
      <dgm:prSet presAssocID="{595B8596-62EF-4116-92BA-B48C80B5C8CC}" presName="Name10" presStyleLbl="parChTrans1D2" presStyleIdx="0" presStyleCnt="2"/>
      <dgm:spPr/>
    </dgm:pt>
    <dgm:pt modelId="{76F9DAFF-D53D-4AA9-B59E-25B96D6E66FE}" type="pres">
      <dgm:prSet presAssocID="{33DAA29C-DD9E-4D7D-B8DF-07F14534EFFC}" presName="hierRoot2" presStyleCnt="0"/>
      <dgm:spPr/>
    </dgm:pt>
    <dgm:pt modelId="{0C8F9D1A-C391-488A-ABE6-846E007FBF7B}" type="pres">
      <dgm:prSet presAssocID="{33DAA29C-DD9E-4D7D-B8DF-07F14534EFFC}" presName="composite2" presStyleCnt="0"/>
      <dgm:spPr/>
    </dgm:pt>
    <dgm:pt modelId="{B4B44980-3D24-4A8E-A1FA-427B3FA7C73C}" type="pres">
      <dgm:prSet presAssocID="{33DAA29C-DD9E-4D7D-B8DF-07F14534EFFC}" presName="background2" presStyleLbl="node2" presStyleIdx="0" presStyleCnt="2"/>
      <dgm:spPr/>
    </dgm:pt>
    <dgm:pt modelId="{EF0FA7E0-07AA-46BE-B6CE-79282991E523}" type="pres">
      <dgm:prSet presAssocID="{33DAA29C-DD9E-4D7D-B8DF-07F14534EFFC}" presName="text2" presStyleLbl="fgAcc2" presStyleIdx="0" presStyleCnt="2">
        <dgm:presLayoutVars>
          <dgm:chPref val="3"/>
        </dgm:presLayoutVars>
      </dgm:prSet>
      <dgm:spPr/>
    </dgm:pt>
    <dgm:pt modelId="{89DA87C8-3DF9-4EC7-B77B-D4EF977296A8}" type="pres">
      <dgm:prSet presAssocID="{33DAA29C-DD9E-4D7D-B8DF-07F14534EFFC}" presName="hierChild3" presStyleCnt="0"/>
      <dgm:spPr/>
    </dgm:pt>
    <dgm:pt modelId="{CC3E07B8-37E1-4B07-8EBE-69D9410EF0D4}" type="pres">
      <dgm:prSet presAssocID="{75FC1FD9-1D6D-484E-99D0-7D13EAD029E7}" presName="Name10" presStyleLbl="parChTrans1D2" presStyleIdx="1" presStyleCnt="2"/>
      <dgm:spPr/>
    </dgm:pt>
    <dgm:pt modelId="{D4D04B12-EA9B-491B-A013-4AD2DD296ACD}" type="pres">
      <dgm:prSet presAssocID="{3FA80D79-3CA4-4C92-A202-C09EBE2C5BB0}" presName="hierRoot2" presStyleCnt="0"/>
      <dgm:spPr/>
    </dgm:pt>
    <dgm:pt modelId="{CF79396A-012A-48A1-BB4B-776BC9DE452A}" type="pres">
      <dgm:prSet presAssocID="{3FA80D79-3CA4-4C92-A202-C09EBE2C5BB0}" presName="composite2" presStyleCnt="0"/>
      <dgm:spPr/>
    </dgm:pt>
    <dgm:pt modelId="{8231F2BF-E440-4E32-B346-AFC78C16628D}" type="pres">
      <dgm:prSet presAssocID="{3FA80D79-3CA4-4C92-A202-C09EBE2C5BB0}" presName="background2" presStyleLbl="node2" presStyleIdx="1" presStyleCnt="2"/>
      <dgm:spPr/>
    </dgm:pt>
    <dgm:pt modelId="{42A3DE01-9A6C-48ED-9A0E-30C903AE4D07}" type="pres">
      <dgm:prSet presAssocID="{3FA80D79-3CA4-4C92-A202-C09EBE2C5BB0}" presName="text2" presStyleLbl="fgAcc2" presStyleIdx="1" presStyleCnt="2">
        <dgm:presLayoutVars>
          <dgm:chPref val="3"/>
        </dgm:presLayoutVars>
      </dgm:prSet>
      <dgm:spPr/>
    </dgm:pt>
    <dgm:pt modelId="{E207B87A-B63F-48FB-9086-C1E844534C5A}" type="pres">
      <dgm:prSet presAssocID="{3FA80D79-3CA4-4C92-A202-C09EBE2C5BB0}" presName="hierChild3" presStyleCnt="0"/>
      <dgm:spPr/>
    </dgm:pt>
  </dgm:ptLst>
  <dgm:cxnLst>
    <dgm:cxn modelId="{C4F6113F-D89F-40F3-B01C-BD8D80DCA92F}" type="presOf" srcId="{75FC1FD9-1D6D-484E-99D0-7D13EAD029E7}" destId="{CC3E07B8-37E1-4B07-8EBE-69D9410EF0D4}" srcOrd="0" destOrd="0" presId="urn:microsoft.com/office/officeart/2005/8/layout/hierarchy1"/>
    <dgm:cxn modelId="{271C5061-7943-4AFA-95C3-73C673357944}" srcId="{17FD70AB-473E-41E1-9DB5-054A7F5BFC4A}" destId="{C54F0137-26BC-4BE2-BD40-DCD92ABAFBB1}" srcOrd="0" destOrd="0" parTransId="{1EC6475B-CD37-41D3-A75B-B98CB402C44D}" sibTransId="{35309AC1-8BEA-4AE1-87F8-02A780B9ADD4}"/>
    <dgm:cxn modelId="{701A6249-756C-405C-AF4A-E2102382CBBF}" srcId="{C54F0137-26BC-4BE2-BD40-DCD92ABAFBB1}" destId="{3FA80D79-3CA4-4C92-A202-C09EBE2C5BB0}" srcOrd="1" destOrd="0" parTransId="{75FC1FD9-1D6D-484E-99D0-7D13EAD029E7}" sibTransId="{855C8515-6078-441A-8A4B-B2022C954B4A}"/>
    <dgm:cxn modelId="{1A949D6F-8187-42E4-A7AD-69192804A13A}" type="presOf" srcId="{C54F0137-26BC-4BE2-BD40-DCD92ABAFBB1}" destId="{DD66B57A-4F2D-4114-91BA-AFE225AAD4FE}" srcOrd="0" destOrd="0" presId="urn:microsoft.com/office/officeart/2005/8/layout/hierarchy1"/>
    <dgm:cxn modelId="{5FA98651-9372-4DCD-B294-FE6ABD809212}" type="presOf" srcId="{3FA80D79-3CA4-4C92-A202-C09EBE2C5BB0}" destId="{42A3DE01-9A6C-48ED-9A0E-30C903AE4D07}" srcOrd="0" destOrd="0" presId="urn:microsoft.com/office/officeart/2005/8/layout/hierarchy1"/>
    <dgm:cxn modelId="{1ADA8D7F-E2D7-44B3-9947-4E8637065118}" type="presOf" srcId="{595B8596-62EF-4116-92BA-B48C80B5C8CC}" destId="{9ADF7C69-2CCC-496A-81EB-76C9D8680799}" srcOrd="0" destOrd="0" presId="urn:microsoft.com/office/officeart/2005/8/layout/hierarchy1"/>
    <dgm:cxn modelId="{1EC4EEA3-9209-4CCC-BF1D-7EF9E2C1ECFB}" type="presOf" srcId="{33DAA29C-DD9E-4D7D-B8DF-07F14534EFFC}" destId="{EF0FA7E0-07AA-46BE-B6CE-79282991E523}" srcOrd="0" destOrd="0" presId="urn:microsoft.com/office/officeart/2005/8/layout/hierarchy1"/>
    <dgm:cxn modelId="{3198C0A4-F440-4628-ABD2-339635ED554E}" type="presOf" srcId="{17FD70AB-473E-41E1-9DB5-054A7F5BFC4A}" destId="{112784F4-9E96-4977-BA7E-7356A205B844}" srcOrd="0" destOrd="0" presId="urn:microsoft.com/office/officeart/2005/8/layout/hierarchy1"/>
    <dgm:cxn modelId="{2A353AB2-92D8-4FD9-A7C5-32E4DCBDA007}" srcId="{C54F0137-26BC-4BE2-BD40-DCD92ABAFBB1}" destId="{33DAA29C-DD9E-4D7D-B8DF-07F14534EFFC}" srcOrd="0" destOrd="0" parTransId="{595B8596-62EF-4116-92BA-B48C80B5C8CC}" sibTransId="{E8347609-B395-448F-853D-1A35970C3A04}"/>
    <dgm:cxn modelId="{D9AE36A4-1AEA-40F2-813C-6C8B8F5CBBAF}" type="presParOf" srcId="{112784F4-9E96-4977-BA7E-7356A205B844}" destId="{40D6283A-D4A4-4952-8F12-0119EC979D7A}" srcOrd="0" destOrd="0" presId="urn:microsoft.com/office/officeart/2005/8/layout/hierarchy1"/>
    <dgm:cxn modelId="{4F4904B5-E7C9-49A2-BD07-DFE67500B6C3}" type="presParOf" srcId="{40D6283A-D4A4-4952-8F12-0119EC979D7A}" destId="{4E50C5CC-26FE-4AE1-9D61-A7256615154F}" srcOrd="0" destOrd="0" presId="urn:microsoft.com/office/officeart/2005/8/layout/hierarchy1"/>
    <dgm:cxn modelId="{69C33D4B-4F98-4A2E-AEC7-5CADBC362A4E}" type="presParOf" srcId="{4E50C5CC-26FE-4AE1-9D61-A7256615154F}" destId="{80777C57-22ED-4178-9EC0-D95912F1667C}" srcOrd="0" destOrd="0" presId="urn:microsoft.com/office/officeart/2005/8/layout/hierarchy1"/>
    <dgm:cxn modelId="{B25062BD-A146-457A-B09F-037EC63A2618}" type="presParOf" srcId="{4E50C5CC-26FE-4AE1-9D61-A7256615154F}" destId="{DD66B57A-4F2D-4114-91BA-AFE225AAD4FE}" srcOrd="1" destOrd="0" presId="urn:microsoft.com/office/officeart/2005/8/layout/hierarchy1"/>
    <dgm:cxn modelId="{A6F569DD-FD03-417B-AE49-E7E3BA177A48}" type="presParOf" srcId="{40D6283A-D4A4-4952-8F12-0119EC979D7A}" destId="{EEB6CEC3-4639-434B-89AC-6740F0A50CC2}" srcOrd="1" destOrd="0" presId="urn:microsoft.com/office/officeart/2005/8/layout/hierarchy1"/>
    <dgm:cxn modelId="{4DBB55BB-529E-465B-B2E2-DF7B41766A51}" type="presParOf" srcId="{EEB6CEC3-4639-434B-89AC-6740F0A50CC2}" destId="{9ADF7C69-2CCC-496A-81EB-76C9D8680799}" srcOrd="0" destOrd="0" presId="urn:microsoft.com/office/officeart/2005/8/layout/hierarchy1"/>
    <dgm:cxn modelId="{E8800F1C-1A87-4A00-9DCE-2469C3F849B2}" type="presParOf" srcId="{EEB6CEC3-4639-434B-89AC-6740F0A50CC2}" destId="{76F9DAFF-D53D-4AA9-B59E-25B96D6E66FE}" srcOrd="1" destOrd="0" presId="urn:microsoft.com/office/officeart/2005/8/layout/hierarchy1"/>
    <dgm:cxn modelId="{9922760E-F763-425E-848E-8C07EDF230AD}" type="presParOf" srcId="{76F9DAFF-D53D-4AA9-B59E-25B96D6E66FE}" destId="{0C8F9D1A-C391-488A-ABE6-846E007FBF7B}" srcOrd="0" destOrd="0" presId="urn:microsoft.com/office/officeart/2005/8/layout/hierarchy1"/>
    <dgm:cxn modelId="{0A79F671-22E0-41A0-81B9-6F69D8893BD5}" type="presParOf" srcId="{0C8F9D1A-C391-488A-ABE6-846E007FBF7B}" destId="{B4B44980-3D24-4A8E-A1FA-427B3FA7C73C}" srcOrd="0" destOrd="0" presId="urn:microsoft.com/office/officeart/2005/8/layout/hierarchy1"/>
    <dgm:cxn modelId="{D5B8E524-9BDC-4A83-BB78-15CE14EEDA26}" type="presParOf" srcId="{0C8F9D1A-C391-488A-ABE6-846E007FBF7B}" destId="{EF0FA7E0-07AA-46BE-B6CE-79282991E523}" srcOrd="1" destOrd="0" presId="urn:microsoft.com/office/officeart/2005/8/layout/hierarchy1"/>
    <dgm:cxn modelId="{DB3A4AF3-B269-4C7F-B688-D4BB8E214097}" type="presParOf" srcId="{76F9DAFF-D53D-4AA9-B59E-25B96D6E66FE}" destId="{89DA87C8-3DF9-4EC7-B77B-D4EF977296A8}" srcOrd="1" destOrd="0" presId="urn:microsoft.com/office/officeart/2005/8/layout/hierarchy1"/>
    <dgm:cxn modelId="{045F3052-8E21-46CC-87F1-7023AAA793D3}" type="presParOf" srcId="{EEB6CEC3-4639-434B-89AC-6740F0A50CC2}" destId="{CC3E07B8-37E1-4B07-8EBE-69D9410EF0D4}" srcOrd="2" destOrd="0" presId="urn:microsoft.com/office/officeart/2005/8/layout/hierarchy1"/>
    <dgm:cxn modelId="{ACA15E92-15FC-4469-87B1-08EEE7B222E4}" type="presParOf" srcId="{EEB6CEC3-4639-434B-89AC-6740F0A50CC2}" destId="{D4D04B12-EA9B-491B-A013-4AD2DD296ACD}" srcOrd="3" destOrd="0" presId="urn:microsoft.com/office/officeart/2005/8/layout/hierarchy1"/>
    <dgm:cxn modelId="{B1B2B9AE-AEFC-4CF3-B554-897CB8797FB6}" type="presParOf" srcId="{D4D04B12-EA9B-491B-A013-4AD2DD296ACD}" destId="{CF79396A-012A-48A1-BB4B-776BC9DE452A}" srcOrd="0" destOrd="0" presId="urn:microsoft.com/office/officeart/2005/8/layout/hierarchy1"/>
    <dgm:cxn modelId="{32B0F67D-6152-4A10-A694-DB8CC97D4938}" type="presParOf" srcId="{CF79396A-012A-48A1-BB4B-776BC9DE452A}" destId="{8231F2BF-E440-4E32-B346-AFC78C16628D}" srcOrd="0" destOrd="0" presId="urn:microsoft.com/office/officeart/2005/8/layout/hierarchy1"/>
    <dgm:cxn modelId="{BC761D30-3C9F-40BF-A871-A89A81C988FF}" type="presParOf" srcId="{CF79396A-012A-48A1-BB4B-776BC9DE452A}" destId="{42A3DE01-9A6C-48ED-9A0E-30C903AE4D07}" srcOrd="1" destOrd="0" presId="urn:microsoft.com/office/officeart/2005/8/layout/hierarchy1"/>
    <dgm:cxn modelId="{24138A98-08B4-458A-972D-4BA5176D9551}" type="presParOf" srcId="{D4D04B12-EA9B-491B-A013-4AD2DD296ACD}" destId="{E207B87A-B63F-48FB-9086-C1E844534C5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7FD70AB-473E-41E1-9DB5-054A7F5BFC4A}" type="doc">
      <dgm:prSet loTypeId="urn:microsoft.com/office/officeart/2005/8/layout/hierarchy1" loCatId="hierarchy" qsTypeId="urn:microsoft.com/office/officeart/2005/8/quickstyle/3d3" qsCatId="3D" csTypeId="urn:microsoft.com/office/officeart/2005/8/colors/colorful3" csCatId="colorful" phldr="1"/>
      <dgm:spPr/>
      <dgm:t>
        <a:bodyPr/>
        <a:lstStyle/>
        <a:p>
          <a:endParaRPr lang="en-IN"/>
        </a:p>
      </dgm:t>
    </dgm:pt>
    <dgm:pt modelId="{C54F0137-26BC-4BE2-BD40-DCD92ABAFBB1}">
      <dgm:prSet phldrT="[Text]"/>
      <dgm:spPr/>
      <dgm:t>
        <a:bodyPr/>
        <a:lstStyle/>
        <a:p>
          <a:r>
            <a:rPr lang="en-US" dirty="0"/>
            <a:t>Addressing modes of 8086</a:t>
          </a:r>
          <a:endParaRPr lang="en-IN" dirty="0"/>
        </a:p>
      </dgm:t>
    </dgm:pt>
    <dgm:pt modelId="{1EC6475B-CD37-41D3-A75B-B98CB402C44D}" type="parTrans" cxnId="{271C5061-7943-4AFA-95C3-73C673357944}">
      <dgm:prSet/>
      <dgm:spPr/>
      <dgm:t>
        <a:bodyPr/>
        <a:lstStyle/>
        <a:p>
          <a:endParaRPr lang="en-IN"/>
        </a:p>
      </dgm:t>
    </dgm:pt>
    <dgm:pt modelId="{35309AC1-8BEA-4AE1-87F8-02A780B9ADD4}" type="sibTrans" cxnId="{271C5061-7943-4AFA-95C3-73C673357944}">
      <dgm:prSet/>
      <dgm:spPr/>
      <dgm:t>
        <a:bodyPr/>
        <a:lstStyle/>
        <a:p>
          <a:endParaRPr lang="en-IN"/>
        </a:p>
      </dgm:t>
    </dgm:pt>
    <dgm:pt modelId="{33DAA29C-DD9E-4D7D-B8DF-07F14534EFFC}">
      <dgm:prSet phldrT="[Text]"/>
      <dgm:spPr/>
      <dgm:t>
        <a:bodyPr/>
        <a:lstStyle/>
        <a:p>
          <a:r>
            <a:rPr lang="en-US" dirty="0"/>
            <a:t>Data addressing modes (all of 8085)</a:t>
          </a:r>
          <a:endParaRPr lang="en-IN" dirty="0"/>
        </a:p>
      </dgm:t>
    </dgm:pt>
    <dgm:pt modelId="{595B8596-62EF-4116-92BA-B48C80B5C8CC}" type="parTrans" cxnId="{2A353AB2-92D8-4FD9-A7C5-32E4DCBDA007}">
      <dgm:prSet/>
      <dgm:spPr/>
      <dgm:t>
        <a:bodyPr/>
        <a:lstStyle/>
        <a:p>
          <a:endParaRPr lang="en-IN"/>
        </a:p>
      </dgm:t>
    </dgm:pt>
    <dgm:pt modelId="{E8347609-B395-448F-853D-1A35970C3A04}" type="sibTrans" cxnId="{2A353AB2-92D8-4FD9-A7C5-32E4DCBDA007}">
      <dgm:prSet/>
      <dgm:spPr/>
      <dgm:t>
        <a:bodyPr/>
        <a:lstStyle/>
        <a:p>
          <a:endParaRPr lang="en-IN"/>
        </a:p>
      </dgm:t>
    </dgm:pt>
    <dgm:pt modelId="{3FA80D79-3CA4-4C92-A202-C09EBE2C5BB0}">
      <dgm:prSet phldrT="[Text]"/>
      <dgm:spPr/>
      <dgm:t>
        <a:bodyPr/>
        <a:lstStyle/>
        <a:p>
          <a:r>
            <a:rPr lang="en-US" dirty="0"/>
            <a:t>Address addressing modes</a:t>
          </a:r>
          <a:endParaRPr lang="en-IN" dirty="0"/>
        </a:p>
      </dgm:t>
    </dgm:pt>
    <dgm:pt modelId="{75FC1FD9-1D6D-484E-99D0-7D13EAD029E7}" type="parTrans" cxnId="{701A6249-756C-405C-AF4A-E2102382CBBF}">
      <dgm:prSet/>
      <dgm:spPr/>
      <dgm:t>
        <a:bodyPr/>
        <a:lstStyle/>
        <a:p>
          <a:endParaRPr lang="en-IN"/>
        </a:p>
      </dgm:t>
    </dgm:pt>
    <dgm:pt modelId="{855C8515-6078-441A-8A4B-B2022C954B4A}" type="sibTrans" cxnId="{701A6249-756C-405C-AF4A-E2102382CBBF}">
      <dgm:prSet/>
      <dgm:spPr/>
      <dgm:t>
        <a:bodyPr/>
        <a:lstStyle/>
        <a:p>
          <a:endParaRPr lang="en-IN"/>
        </a:p>
      </dgm:t>
    </dgm:pt>
    <dgm:pt modelId="{112784F4-9E96-4977-BA7E-7356A205B844}" type="pres">
      <dgm:prSet presAssocID="{17FD70AB-473E-41E1-9DB5-054A7F5BFC4A}" presName="hierChild1" presStyleCnt="0">
        <dgm:presLayoutVars>
          <dgm:chPref val="1"/>
          <dgm:dir/>
          <dgm:animOne val="branch"/>
          <dgm:animLvl val="lvl"/>
          <dgm:resizeHandles/>
        </dgm:presLayoutVars>
      </dgm:prSet>
      <dgm:spPr/>
    </dgm:pt>
    <dgm:pt modelId="{40D6283A-D4A4-4952-8F12-0119EC979D7A}" type="pres">
      <dgm:prSet presAssocID="{C54F0137-26BC-4BE2-BD40-DCD92ABAFBB1}" presName="hierRoot1" presStyleCnt="0"/>
      <dgm:spPr/>
    </dgm:pt>
    <dgm:pt modelId="{4E50C5CC-26FE-4AE1-9D61-A7256615154F}" type="pres">
      <dgm:prSet presAssocID="{C54F0137-26BC-4BE2-BD40-DCD92ABAFBB1}" presName="composite" presStyleCnt="0"/>
      <dgm:spPr/>
    </dgm:pt>
    <dgm:pt modelId="{80777C57-22ED-4178-9EC0-D95912F1667C}" type="pres">
      <dgm:prSet presAssocID="{C54F0137-26BC-4BE2-BD40-DCD92ABAFBB1}" presName="background" presStyleLbl="node0" presStyleIdx="0" presStyleCnt="1"/>
      <dgm:spPr/>
    </dgm:pt>
    <dgm:pt modelId="{DD66B57A-4F2D-4114-91BA-AFE225AAD4FE}" type="pres">
      <dgm:prSet presAssocID="{C54F0137-26BC-4BE2-BD40-DCD92ABAFBB1}" presName="text" presStyleLbl="fgAcc0" presStyleIdx="0" presStyleCnt="1">
        <dgm:presLayoutVars>
          <dgm:chPref val="3"/>
        </dgm:presLayoutVars>
      </dgm:prSet>
      <dgm:spPr/>
    </dgm:pt>
    <dgm:pt modelId="{EEB6CEC3-4639-434B-89AC-6740F0A50CC2}" type="pres">
      <dgm:prSet presAssocID="{C54F0137-26BC-4BE2-BD40-DCD92ABAFBB1}" presName="hierChild2" presStyleCnt="0"/>
      <dgm:spPr/>
    </dgm:pt>
    <dgm:pt modelId="{9ADF7C69-2CCC-496A-81EB-76C9D8680799}" type="pres">
      <dgm:prSet presAssocID="{595B8596-62EF-4116-92BA-B48C80B5C8CC}" presName="Name10" presStyleLbl="parChTrans1D2" presStyleIdx="0" presStyleCnt="2"/>
      <dgm:spPr/>
    </dgm:pt>
    <dgm:pt modelId="{76F9DAFF-D53D-4AA9-B59E-25B96D6E66FE}" type="pres">
      <dgm:prSet presAssocID="{33DAA29C-DD9E-4D7D-B8DF-07F14534EFFC}" presName="hierRoot2" presStyleCnt="0"/>
      <dgm:spPr/>
    </dgm:pt>
    <dgm:pt modelId="{0C8F9D1A-C391-488A-ABE6-846E007FBF7B}" type="pres">
      <dgm:prSet presAssocID="{33DAA29C-DD9E-4D7D-B8DF-07F14534EFFC}" presName="composite2" presStyleCnt="0"/>
      <dgm:spPr/>
    </dgm:pt>
    <dgm:pt modelId="{B4B44980-3D24-4A8E-A1FA-427B3FA7C73C}" type="pres">
      <dgm:prSet presAssocID="{33DAA29C-DD9E-4D7D-B8DF-07F14534EFFC}" presName="background2" presStyleLbl="node2" presStyleIdx="0" presStyleCnt="2"/>
      <dgm:spPr/>
    </dgm:pt>
    <dgm:pt modelId="{EF0FA7E0-07AA-46BE-B6CE-79282991E523}" type="pres">
      <dgm:prSet presAssocID="{33DAA29C-DD9E-4D7D-B8DF-07F14534EFFC}" presName="text2" presStyleLbl="fgAcc2" presStyleIdx="0" presStyleCnt="2">
        <dgm:presLayoutVars>
          <dgm:chPref val="3"/>
        </dgm:presLayoutVars>
      </dgm:prSet>
      <dgm:spPr/>
    </dgm:pt>
    <dgm:pt modelId="{89DA87C8-3DF9-4EC7-B77B-D4EF977296A8}" type="pres">
      <dgm:prSet presAssocID="{33DAA29C-DD9E-4D7D-B8DF-07F14534EFFC}" presName="hierChild3" presStyleCnt="0"/>
      <dgm:spPr/>
    </dgm:pt>
    <dgm:pt modelId="{CC3E07B8-37E1-4B07-8EBE-69D9410EF0D4}" type="pres">
      <dgm:prSet presAssocID="{75FC1FD9-1D6D-484E-99D0-7D13EAD029E7}" presName="Name10" presStyleLbl="parChTrans1D2" presStyleIdx="1" presStyleCnt="2"/>
      <dgm:spPr/>
    </dgm:pt>
    <dgm:pt modelId="{D4D04B12-EA9B-491B-A013-4AD2DD296ACD}" type="pres">
      <dgm:prSet presAssocID="{3FA80D79-3CA4-4C92-A202-C09EBE2C5BB0}" presName="hierRoot2" presStyleCnt="0"/>
      <dgm:spPr/>
    </dgm:pt>
    <dgm:pt modelId="{CF79396A-012A-48A1-BB4B-776BC9DE452A}" type="pres">
      <dgm:prSet presAssocID="{3FA80D79-3CA4-4C92-A202-C09EBE2C5BB0}" presName="composite2" presStyleCnt="0"/>
      <dgm:spPr/>
    </dgm:pt>
    <dgm:pt modelId="{8231F2BF-E440-4E32-B346-AFC78C16628D}" type="pres">
      <dgm:prSet presAssocID="{3FA80D79-3CA4-4C92-A202-C09EBE2C5BB0}" presName="background2" presStyleLbl="node2" presStyleIdx="1" presStyleCnt="2"/>
      <dgm:spPr/>
    </dgm:pt>
    <dgm:pt modelId="{42A3DE01-9A6C-48ED-9A0E-30C903AE4D07}" type="pres">
      <dgm:prSet presAssocID="{3FA80D79-3CA4-4C92-A202-C09EBE2C5BB0}" presName="text2" presStyleLbl="fgAcc2" presStyleIdx="1" presStyleCnt="2">
        <dgm:presLayoutVars>
          <dgm:chPref val="3"/>
        </dgm:presLayoutVars>
      </dgm:prSet>
      <dgm:spPr/>
    </dgm:pt>
    <dgm:pt modelId="{E207B87A-B63F-48FB-9086-C1E844534C5A}" type="pres">
      <dgm:prSet presAssocID="{3FA80D79-3CA4-4C92-A202-C09EBE2C5BB0}" presName="hierChild3" presStyleCnt="0"/>
      <dgm:spPr/>
    </dgm:pt>
  </dgm:ptLst>
  <dgm:cxnLst>
    <dgm:cxn modelId="{C4F6113F-D89F-40F3-B01C-BD8D80DCA92F}" type="presOf" srcId="{75FC1FD9-1D6D-484E-99D0-7D13EAD029E7}" destId="{CC3E07B8-37E1-4B07-8EBE-69D9410EF0D4}" srcOrd="0" destOrd="0" presId="urn:microsoft.com/office/officeart/2005/8/layout/hierarchy1"/>
    <dgm:cxn modelId="{271C5061-7943-4AFA-95C3-73C673357944}" srcId="{17FD70AB-473E-41E1-9DB5-054A7F5BFC4A}" destId="{C54F0137-26BC-4BE2-BD40-DCD92ABAFBB1}" srcOrd="0" destOrd="0" parTransId="{1EC6475B-CD37-41D3-A75B-B98CB402C44D}" sibTransId="{35309AC1-8BEA-4AE1-87F8-02A780B9ADD4}"/>
    <dgm:cxn modelId="{701A6249-756C-405C-AF4A-E2102382CBBF}" srcId="{C54F0137-26BC-4BE2-BD40-DCD92ABAFBB1}" destId="{3FA80D79-3CA4-4C92-A202-C09EBE2C5BB0}" srcOrd="1" destOrd="0" parTransId="{75FC1FD9-1D6D-484E-99D0-7D13EAD029E7}" sibTransId="{855C8515-6078-441A-8A4B-B2022C954B4A}"/>
    <dgm:cxn modelId="{1A949D6F-8187-42E4-A7AD-69192804A13A}" type="presOf" srcId="{C54F0137-26BC-4BE2-BD40-DCD92ABAFBB1}" destId="{DD66B57A-4F2D-4114-91BA-AFE225AAD4FE}" srcOrd="0" destOrd="0" presId="urn:microsoft.com/office/officeart/2005/8/layout/hierarchy1"/>
    <dgm:cxn modelId="{5FA98651-9372-4DCD-B294-FE6ABD809212}" type="presOf" srcId="{3FA80D79-3CA4-4C92-A202-C09EBE2C5BB0}" destId="{42A3DE01-9A6C-48ED-9A0E-30C903AE4D07}" srcOrd="0" destOrd="0" presId="urn:microsoft.com/office/officeart/2005/8/layout/hierarchy1"/>
    <dgm:cxn modelId="{1ADA8D7F-E2D7-44B3-9947-4E8637065118}" type="presOf" srcId="{595B8596-62EF-4116-92BA-B48C80B5C8CC}" destId="{9ADF7C69-2CCC-496A-81EB-76C9D8680799}" srcOrd="0" destOrd="0" presId="urn:microsoft.com/office/officeart/2005/8/layout/hierarchy1"/>
    <dgm:cxn modelId="{1EC4EEA3-9209-4CCC-BF1D-7EF9E2C1ECFB}" type="presOf" srcId="{33DAA29C-DD9E-4D7D-B8DF-07F14534EFFC}" destId="{EF0FA7E0-07AA-46BE-B6CE-79282991E523}" srcOrd="0" destOrd="0" presId="urn:microsoft.com/office/officeart/2005/8/layout/hierarchy1"/>
    <dgm:cxn modelId="{3198C0A4-F440-4628-ABD2-339635ED554E}" type="presOf" srcId="{17FD70AB-473E-41E1-9DB5-054A7F5BFC4A}" destId="{112784F4-9E96-4977-BA7E-7356A205B844}" srcOrd="0" destOrd="0" presId="urn:microsoft.com/office/officeart/2005/8/layout/hierarchy1"/>
    <dgm:cxn modelId="{2A353AB2-92D8-4FD9-A7C5-32E4DCBDA007}" srcId="{C54F0137-26BC-4BE2-BD40-DCD92ABAFBB1}" destId="{33DAA29C-DD9E-4D7D-B8DF-07F14534EFFC}" srcOrd="0" destOrd="0" parTransId="{595B8596-62EF-4116-92BA-B48C80B5C8CC}" sibTransId="{E8347609-B395-448F-853D-1A35970C3A04}"/>
    <dgm:cxn modelId="{D9AE36A4-1AEA-40F2-813C-6C8B8F5CBBAF}" type="presParOf" srcId="{112784F4-9E96-4977-BA7E-7356A205B844}" destId="{40D6283A-D4A4-4952-8F12-0119EC979D7A}" srcOrd="0" destOrd="0" presId="urn:microsoft.com/office/officeart/2005/8/layout/hierarchy1"/>
    <dgm:cxn modelId="{4F4904B5-E7C9-49A2-BD07-DFE67500B6C3}" type="presParOf" srcId="{40D6283A-D4A4-4952-8F12-0119EC979D7A}" destId="{4E50C5CC-26FE-4AE1-9D61-A7256615154F}" srcOrd="0" destOrd="0" presId="urn:microsoft.com/office/officeart/2005/8/layout/hierarchy1"/>
    <dgm:cxn modelId="{69C33D4B-4F98-4A2E-AEC7-5CADBC362A4E}" type="presParOf" srcId="{4E50C5CC-26FE-4AE1-9D61-A7256615154F}" destId="{80777C57-22ED-4178-9EC0-D95912F1667C}" srcOrd="0" destOrd="0" presId="urn:microsoft.com/office/officeart/2005/8/layout/hierarchy1"/>
    <dgm:cxn modelId="{B25062BD-A146-457A-B09F-037EC63A2618}" type="presParOf" srcId="{4E50C5CC-26FE-4AE1-9D61-A7256615154F}" destId="{DD66B57A-4F2D-4114-91BA-AFE225AAD4FE}" srcOrd="1" destOrd="0" presId="urn:microsoft.com/office/officeart/2005/8/layout/hierarchy1"/>
    <dgm:cxn modelId="{A6F569DD-FD03-417B-AE49-E7E3BA177A48}" type="presParOf" srcId="{40D6283A-D4A4-4952-8F12-0119EC979D7A}" destId="{EEB6CEC3-4639-434B-89AC-6740F0A50CC2}" srcOrd="1" destOrd="0" presId="urn:microsoft.com/office/officeart/2005/8/layout/hierarchy1"/>
    <dgm:cxn modelId="{4DBB55BB-529E-465B-B2E2-DF7B41766A51}" type="presParOf" srcId="{EEB6CEC3-4639-434B-89AC-6740F0A50CC2}" destId="{9ADF7C69-2CCC-496A-81EB-76C9D8680799}" srcOrd="0" destOrd="0" presId="urn:microsoft.com/office/officeart/2005/8/layout/hierarchy1"/>
    <dgm:cxn modelId="{E8800F1C-1A87-4A00-9DCE-2469C3F849B2}" type="presParOf" srcId="{EEB6CEC3-4639-434B-89AC-6740F0A50CC2}" destId="{76F9DAFF-D53D-4AA9-B59E-25B96D6E66FE}" srcOrd="1" destOrd="0" presId="urn:microsoft.com/office/officeart/2005/8/layout/hierarchy1"/>
    <dgm:cxn modelId="{9922760E-F763-425E-848E-8C07EDF230AD}" type="presParOf" srcId="{76F9DAFF-D53D-4AA9-B59E-25B96D6E66FE}" destId="{0C8F9D1A-C391-488A-ABE6-846E007FBF7B}" srcOrd="0" destOrd="0" presId="urn:microsoft.com/office/officeart/2005/8/layout/hierarchy1"/>
    <dgm:cxn modelId="{0A79F671-22E0-41A0-81B9-6F69D8893BD5}" type="presParOf" srcId="{0C8F9D1A-C391-488A-ABE6-846E007FBF7B}" destId="{B4B44980-3D24-4A8E-A1FA-427B3FA7C73C}" srcOrd="0" destOrd="0" presId="urn:microsoft.com/office/officeart/2005/8/layout/hierarchy1"/>
    <dgm:cxn modelId="{D5B8E524-9BDC-4A83-BB78-15CE14EEDA26}" type="presParOf" srcId="{0C8F9D1A-C391-488A-ABE6-846E007FBF7B}" destId="{EF0FA7E0-07AA-46BE-B6CE-79282991E523}" srcOrd="1" destOrd="0" presId="urn:microsoft.com/office/officeart/2005/8/layout/hierarchy1"/>
    <dgm:cxn modelId="{DB3A4AF3-B269-4C7F-B688-D4BB8E214097}" type="presParOf" srcId="{76F9DAFF-D53D-4AA9-B59E-25B96D6E66FE}" destId="{89DA87C8-3DF9-4EC7-B77B-D4EF977296A8}" srcOrd="1" destOrd="0" presId="urn:microsoft.com/office/officeart/2005/8/layout/hierarchy1"/>
    <dgm:cxn modelId="{045F3052-8E21-46CC-87F1-7023AAA793D3}" type="presParOf" srcId="{EEB6CEC3-4639-434B-89AC-6740F0A50CC2}" destId="{CC3E07B8-37E1-4B07-8EBE-69D9410EF0D4}" srcOrd="2" destOrd="0" presId="urn:microsoft.com/office/officeart/2005/8/layout/hierarchy1"/>
    <dgm:cxn modelId="{ACA15E92-15FC-4469-87B1-08EEE7B222E4}" type="presParOf" srcId="{EEB6CEC3-4639-434B-89AC-6740F0A50CC2}" destId="{D4D04B12-EA9B-491B-A013-4AD2DD296ACD}" srcOrd="3" destOrd="0" presId="urn:microsoft.com/office/officeart/2005/8/layout/hierarchy1"/>
    <dgm:cxn modelId="{B1B2B9AE-AEFC-4CF3-B554-897CB8797FB6}" type="presParOf" srcId="{D4D04B12-EA9B-491B-A013-4AD2DD296ACD}" destId="{CF79396A-012A-48A1-BB4B-776BC9DE452A}" srcOrd="0" destOrd="0" presId="urn:microsoft.com/office/officeart/2005/8/layout/hierarchy1"/>
    <dgm:cxn modelId="{32B0F67D-6152-4A10-A694-DB8CC97D4938}" type="presParOf" srcId="{CF79396A-012A-48A1-BB4B-776BC9DE452A}" destId="{8231F2BF-E440-4E32-B346-AFC78C16628D}" srcOrd="0" destOrd="0" presId="urn:microsoft.com/office/officeart/2005/8/layout/hierarchy1"/>
    <dgm:cxn modelId="{BC761D30-3C9F-40BF-A871-A89A81C988FF}" type="presParOf" srcId="{CF79396A-012A-48A1-BB4B-776BC9DE452A}" destId="{42A3DE01-9A6C-48ED-9A0E-30C903AE4D07}" srcOrd="1" destOrd="0" presId="urn:microsoft.com/office/officeart/2005/8/layout/hierarchy1"/>
    <dgm:cxn modelId="{24138A98-08B4-458A-972D-4BA5176D9551}" type="presParOf" srcId="{D4D04B12-EA9B-491B-A013-4AD2DD296ACD}" destId="{E207B87A-B63F-48FB-9086-C1E844534C5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7FD70AB-473E-41E1-9DB5-054A7F5BFC4A}" type="doc">
      <dgm:prSet loTypeId="urn:microsoft.com/office/officeart/2005/8/layout/hierarchy1" loCatId="hierarchy" qsTypeId="urn:microsoft.com/office/officeart/2005/8/quickstyle/3d3" qsCatId="3D" csTypeId="urn:microsoft.com/office/officeart/2005/8/colors/colorful3" csCatId="colorful" phldr="1"/>
      <dgm:spPr/>
      <dgm:t>
        <a:bodyPr/>
        <a:lstStyle/>
        <a:p>
          <a:endParaRPr lang="en-IN"/>
        </a:p>
      </dgm:t>
    </dgm:pt>
    <dgm:pt modelId="{C54F0137-26BC-4BE2-BD40-DCD92ABAFBB1}">
      <dgm:prSet phldrT="[Text]"/>
      <dgm:spPr/>
      <dgm:t>
        <a:bodyPr/>
        <a:lstStyle/>
        <a:p>
          <a:r>
            <a:rPr lang="en-US" dirty="0"/>
            <a:t>Addressing modes of 8086</a:t>
          </a:r>
          <a:endParaRPr lang="en-IN" dirty="0"/>
        </a:p>
      </dgm:t>
    </dgm:pt>
    <dgm:pt modelId="{1EC6475B-CD37-41D3-A75B-B98CB402C44D}" type="parTrans" cxnId="{271C5061-7943-4AFA-95C3-73C673357944}">
      <dgm:prSet/>
      <dgm:spPr/>
      <dgm:t>
        <a:bodyPr/>
        <a:lstStyle/>
        <a:p>
          <a:endParaRPr lang="en-IN"/>
        </a:p>
      </dgm:t>
    </dgm:pt>
    <dgm:pt modelId="{35309AC1-8BEA-4AE1-87F8-02A780B9ADD4}" type="sibTrans" cxnId="{271C5061-7943-4AFA-95C3-73C673357944}">
      <dgm:prSet/>
      <dgm:spPr/>
      <dgm:t>
        <a:bodyPr/>
        <a:lstStyle/>
        <a:p>
          <a:endParaRPr lang="en-IN"/>
        </a:p>
      </dgm:t>
    </dgm:pt>
    <dgm:pt modelId="{33DAA29C-DD9E-4D7D-B8DF-07F14534EFFC}">
      <dgm:prSet phldrT="[Text]"/>
      <dgm:spPr/>
      <dgm:t>
        <a:bodyPr/>
        <a:lstStyle/>
        <a:p>
          <a:r>
            <a:rPr lang="en-US" dirty="0">
              <a:solidFill>
                <a:schemeClr val="tx1">
                  <a:lumMod val="50000"/>
                  <a:lumOff val="50000"/>
                </a:schemeClr>
              </a:solidFill>
            </a:rPr>
            <a:t>Data addressing modes (all of 8085)</a:t>
          </a:r>
          <a:endParaRPr lang="en-IN" dirty="0">
            <a:solidFill>
              <a:schemeClr val="tx1">
                <a:lumMod val="50000"/>
                <a:lumOff val="50000"/>
              </a:schemeClr>
            </a:solidFill>
          </a:endParaRPr>
        </a:p>
      </dgm:t>
    </dgm:pt>
    <dgm:pt modelId="{595B8596-62EF-4116-92BA-B48C80B5C8CC}" type="parTrans" cxnId="{2A353AB2-92D8-4FD9-A7C5-32E4DCBDA007}">
      <dgm:prSet/>
      <dgm:spPr/>
      <dgm:t>
        <a:bodyPr/>
        <a:lstStyle/>
        <a:p>
          <a:endParaRPr lang="en-IN"/>
        </a:p>
      </dgm:t>
    </dgm:pt>
    <dgm:pt modelId="{E8347609-B395-448F-853D-1A35970C3A04}" type="sibTrans" cxnId="{2A353AB2-92D8-4FD9-A7C5-32E4DCBDA007}">
      <dgm:prSet/>
      <dgm:spPr/>
      <dgm:t>
        <a:bodyPr/>
        <a:lstStyle/>
        <a:p>
          <a:endParaRPr lang="en-IN"/>
        </a:p>
      </dgm:t>
    </dgm:pt>
    <dgm:pt modelId="{3FA80D79-3CA4-4C92-A202-C09EBE2C5BB0}">
      <dgm:prSet phldrT="[Text]"/>
      <dgm:spPr/>
      <dgm:t>
        <a:bodyPr/>
        <a:lstStyle/>
        <a:p>
          <a:r>
            <a:rPr lang="en-US" dirty="0"/>
            <a:t>Address addressing modes</a:t>
          </a:r>
          <a:endParaRPr lang="en-IN" dirty="0"/>
        </a:p>
      </dgm:t>
    </dgm:pt>
    <dgm:pt modelId="{75FC1FD9-1D6D-484E-99D0-7D13EAD029E7}" type="parTrans" cxnId="{701A6249-756C-405C-AF4A-E2102382CBBF}">
      <dgm:prSet/>
      <dgm:spPr/>
      <dgm:t>
        <a:bodyPr/>
        <a:lstStyle/>
        <a:p>
          <a:endParaRPr lang="en-IN"/>
        </a:p>
      </dgm:t>
    </dgm:pt>
    <dgm:pt modelId="{855C8515-6078-441A-8A4B-B2022C954B4A}" type="sibTrans" cxnId="{701A6249-756C-405C-AF4A-E2102382CBBF}">
      <dgm:prSet/>
      <dgm:spPr/>
      <dgm:t>
        <a:bodyPr/>
        <a:lstStyle/>
        <a:p>
          <a:endParaRPr lang="en-IN"/>
        </a:p>
      </dgm:t>
    </dgm:pt>
    <dgm:pt modelId="{112784F4-9E96-4977-BA7E-7356A205B844}" type="pres">
      <dgm:prSet presAssocID="{17FD70AB-473E-41E1-9DB5-054A7F5BFC4A}" presName="hierChild1" presStyleCnt="0">
        <dgm:presLayoutVars>
          <dgm:chPref val="1"/>
          <dgm:dir/>
          <dgm:animOne val="branch"/>
          <dgm:animLvl val="lvl"/>
          <dgm:resizeHandles/>
        </dgm:presLayoutVars>
      </dgm:prSet>
      <dgm:spPr/>
    </dgm:pt>
    <dgm:pt modelId="{40D6283A-D4A4-4952-8F12-0119EC979D7A}" type="pres">
      <dgm:prSet presAssocID="{C54F0137-26BC-4BE2-BD40-DCD92ABAFBB1}" presName="hierRoot1" presStyleCnt="0"/>
      <dgm:spPr/>
    </dgm:pt>
    <dgm:pt modelId="{4E50C5CC-26FE-4AE1-9D61-A7256615154F}" type="pres">
      <dgm:prSet presAssocID="{C54F0137-26BC-4BE2-BD40-DCD92ABAFBB1}" presName="composite" presStyleCnt="0"/>
      <dgm:spPr/>
    </dgm:pt>
    <dgm:pt modelId="{80777C57-22ED-4178-9EC0-D95912F1667C}" type="pres">
      <dgm:prSet presAssocID="{C54F0137-26BC-4BE2-BD40-DCD92ABAFBB1}" presName="background" presStyleLbl="node0" presStyleIdx="0" presStyleCnt="1"/>
      <dgm:spPr/>
    </dgm:pt>
    <dgm:pt modelId="{DD66B57A-4F2D-4114-91BA-AFE225AAD4FE}" type="pres">
      <dgm:prSet presAssocID="{C54F0137-26BC-4BE2-BD40-DCD92ABAFBB1}" presName="text" presStyleLbl="fgAcc0" presStyleIdx="0" presStyleCnt="1">
        <dgm:presLayoutVars>
          <dgm:chPref val="3"/>
        </dgm:presLayoutVars>
      </dgm:prSet>
      <dgm:spPr/>
    </dgm:pt>
    <dgm:pt modelId="{EEB6CEC3-4639-434B-89AC-6740F0A50CC2}" type="pres">
      <dgm:prSet presAssocID="{C54F0137-26BC-4BE2-BD40-DCD92ABAFBB1}" presName="hierChild2" presStyleCnt="0"/>
      <dgm:spPr/>
    </dgm:pt>
    <dgm:pt modelId="{9ADF7C69-2CCC-496A-81EB-76C9D8680799}" type="pres">
      <dgm:prSet presAssocID="{595B8596-62EF-4116-92BA-B48C80B5C8CC}" presName="Name10" presStyleLbl="parChTrans1D2" presStyleIdx="0" presStyleCnt="2"/>
      <dgm:spPr/>
    </dgm:pt>
    <dgm:pt modelId="{76F9DAFF-D53D-4AA9-B59E-25B96D6E66FE}" type="pres">
      <dgm:prSet presAssocID="{33DAA29C-DD9E-4D7D-B8DF-07F14534EFFC}" presName="hierRoot2" presStyleCnt="0"/>
      <dgm:spPr/>
    </dgm:pt>
    <dgm:pt modelId="{0C8F9D1A-C391-488A-ABE6-846E007FBF7B}" type="pres">
      <dgm:prSet presAssocID="{33DAA29C-DD9E-4D7D-B8DF-07F14534EFFC}" presName="composite2" presStyleCnt="0"/>
      <dgm:spPr/>
    </dgm:pt>
    <dgm:pt modelId="{B4B44980-3D24-4A8E-A1FA-427B3FA7C73C}" type="pres">
      <dgm:prSet presAssocID="{33DAA29C-DD9E-4D7D-B8DF-07F14534EFFC}" presName="background2" presStyleLbl="node2" presStyleIdx="0" presStyleCnt="2"/>
      <dgm:spPr/>
    </dgm:pt>
    <dgm:pt modelId="{EF0FA7E0-07AA-46BE-B6CE-79282991E523}" type="pres">
      <dgm:prSet presAssocID="{33DAA29C-DD9E-4D7D-B8DF-07F14534EFFC}" presName="text2" presStyleLbl="fgAcc2" presStyleIdx="0" presStyleCnt="2">
        <dgm:presLayoutVars>
          <dgm:chPref val="3"/>
        </dgm:presLayoutVars>
      </dgm:prSet>
      <dgm:spPr/>
    </dgm:pt>
    <dgm:pt modelId="{89DA87C8-3DF9-4EC7-B77B-D4EF977296A8}" type="pres">
      <dgm:prSet presAssocID="{33DAA29C-DD9E-4D7D-B8DF-07F14534EFFC}" presName="hierChild3" presStyleCnt="0"/>
      <dgm:spPr/>
    </dgm:pt>
    <dgm:pt modelId="{CC3E07B8-37E1-4B07-8EBE-69D9410EF0D4}" type="pres">
      <dgm:prSet presAssocID="{75FC1FD9-1D6D-484E-99D0-7D13EAD029E7}" presName="Name10" presStyleLbl="parChTrans1D2" presStyleIdx="1" presStyleCnt="2"/>
      <dgm:spPr/>
    </dgm:pt>
    <dgm:pt modelId="{D4D04B12-EA9B-491B-A013-4AD2DD296ACD}" type="pres">
      <dgm:prSet presAssocID="{3FA80D79-3CA4-4C92-A202-C09EBE2C5BB0}" presName="hierRoot2" presStyleCnt="0"/>
      <dgm:spPr/>
    </dgm:pt>
    <dgm:pt modelId="{CF79396A-012A-48A1-BB4B-776BC9DE452A}" type="pres">
      <dgm:prSet presAssocID="{3FA80D79-3CA4-4C92-A202-C09EBE2C5BB0}" presName="composite2" presStyleCnt="0"/>
      <dgm:spPr/>
    </dgm:pt>
    <dgm:pt modelId="{8231F2BF-E440-4E32-B346-AFC78C16628D}" type="pres">
      <dgm:prSet presAssocID="{3FA80D79-3CA4-4C92-A202-C09EBE2C5BB0}" presName="background2" presStyleLbl="node2" presStyleIdx="1" presStyleCnt="2"/>
      <dgm:spPr/>
    </dgm:pt>
    <dgm:pt modelId="{42A3DE01-9A6C-48ED-9A0E-30C903AE4D07}" type="pres">
      <dgm:prSet presAssocID="{3FA80D79-3CA4-4C92-A202-C09EBE2C5BB0}" presName="text2" presStyleLbl="fgAcc2" presStyleIdx="1" presStyleCnt="2">
        <dgm:presLayoutVars>
          <dgm:chPref val="3"/>
        </dgm:presLayoutVars>
      </dgm:prSet>
      <dgm:spPr/>
    </dgm:pt>
    <dgm:pt modelId="{E207B87A-B63F-48FB-9086-C1E844534C5A}" type="pres">
      <dgm:prSet presAssocID="{3FA80D79-3CA4-4C92-A202-C09EBE2C5BB0}" presName="hierChild3" presStyleCnt="0"/>
      <dgm:spPr/>
    </dgm:pt>
  </dgm:ptLst>
  <dgm:cxnLst>
    <dgm:cxn modelId="{C4F6113F-D89F-40F3-B01C-BD8D80DCA92F}" type="presOf" srcId="{75FC1FD9-1D6D-484E-99D0-7D13EAD029E7}" destId="{CC3E07B8-37E1-4B07-8EBE-69D9410EF0D4}" srcOrd="0" destOrd="0" presId="urn:microsoft.com/office/officeart/2005/8/layout/hierarchy1"/>
    <dgm:cxn modelId="{271C5061-7943-4AFA-95C3-73C673357944}" srcId="{17FD70AB-473E-41E1-9DB5-054A7F5BFC4A}" destId="{C54F0137-26BC-4BE2-BD40-DCD92ABAFBB1}" srcOrd="0" destOrd="0" parTransId="{1EC6475B-CD37-41D3-A75B-B98CB402C44D}" sibTransId="{35309AC1-8BEA-4AE1-87F8-02A780B9ADD4}"/>
    <dgm:cxn modelId="{701A6249-756C-405C-AF4A-E2102382CBBF}" srcId="{C54F0137-26BC-4BE2-BD40-DCD92ABAFBB1}" destId="{3FA80D79-3CA4-4C92-A202-C09EBE2C5BB0}" srcOrd="1" destOrd="0" parTransId="{75FC1FD9-1D6D-484E-99D0-7D13EAD029E7}" sibTransId="{855C8515-6078-441A-8A4B-B2022C954B4A}"/>
    <dgm:cxn modelId="{1A949D6F-8187-42E4-A7AD-69192804A13A}" type="presOf" srcId="{C54F0137-26BC-4BE2-BD40-DCD92ABAFBB1}" destId="{DD66B57A-4F2D-4114-91BA-AFE225AAD4FE}" srcOrd="0" destOrd="0" presId="urn:microsoft.com/office/officeart/2005/8/layout/hierarchy1"/>
    <dgm:cxn modelId="{5FA98651-9372-4DCD-B294-FE6ABD809212}" type="presOf" srcId="{3FA80D79-3CA4-4C92-A202-C09EBE2C5BB0}" destId="{42A3DE01-9A6C-48ED-9A0E-30C903AE4D07}" srcOrd="0" destOrd="0" presId="urn:microsoft.com/office/officeart/2005/8/layout/hierarchy1"/>
    <dgm:cxn modelId="{1ADA8D7F-E2D7-44B3-9947-4E8637065118}" type="presOf" srcId="{595B8596-62EF-4116-92BA-B48C80B5C8CC}" destId="{9ADF7C69-2CCC-496A-81EB-76C9D8680799}" srcOrd="0" destOrd="0" presId="urn:microsoft.com/office/officeart/2005/8/layout/hierarchy1"/>
    <dgm:cxn modelId="{1EC4EEA3-9209-4CCC-BF1D-7EF9E2C1ECFB}" type="presOf" srcId="{33DAA29C-DD9E-4D7D-B8DF-07F14534EFFC}" destId="{EF0FA7E0-07AA-46BE-B6CE-79282991E523}" srcOrd="0" destOrd="0" presId="urn:microsoft.com/office/officeart/2005/8/layout/hierarchy1"/>
    <dgm:cxn modelId="{3198C0A4-F440-4628-ABD2-339635ED554E}" type="presOf" srcId="{17FD70AB-473E-41E1-9DB5-054A7F5BFC4A}" destId="{112784F4-9E96-4977-BA7E-7356A205B844}" srcOrd="0" destOrd="0" presId="urn:microsoft.com/office/officeart/2005/8/layout/hierarchy1"/>
    <dgm:cxn modelId="{2A353AB2-92D8-4FD9-A7C5-32E4DCBDA007}" srcId="{C54F0137-26BC-4BE2-BD40-DCD92ABAFBB1}" destId="{33DAA29C-DD9E-4D7D-B8DF-07F14534EFFC}" srcOrd="0" destOrd="0" parTransId="{595B8596-62EF-4116-92BA-B48C80B5C8CC}" sibTransId="{E8347609-B395-448F-853D-1A35970C3A04}"/>
    <dgm:cxn modelId="{D9AE36A4-1AEA-40F2-813C-6C8B8F5CBBAF}" type="presParOf" srcId="{112784F4-9E96-4977-BA7E-7356A205B844}" destId="{40D6283A-D4A4-4952-8F12-0119EC979D7A}" srcOrd="0" destOrd="0" presId="urn:microsoft.com/office/officeart/2005/8/layout/hierarchy1"/>
    <dgm:cxn modelId="{4F4904B5-E7C9-49A2-BD07-DFE67500B6C3}" type="presParOf" srcId="{40D6283A-D4A4-4952-8F12-0119EC979D7A}" destId="{4E50C5CC-26FE-4AE1-9D61-A7256615154F}" srcOrd="0" destOrd="0" presId="urn:microsoft.com/office/officeart/2005/8/layout/hierarchy1"/>
    <dgm:cxn modelId="{69C33D4B-4F98-4A2E-AEC7-5CADBC362A4E}" type="presParOf" srcId="{4E50C5CC-26FE-4AE1-9D61-A7256615154F}" destId="{80777C57-22ED-4178-9EC0-D95912F1667C}" srcOrd="0" destOrd="0" presId="urn:microsoft.com/office/officeart/2005/8/layout/hierarchy1"/>
    <dgm:cxn modelId="{B25062BD-A146-457A-B09F-037EC63A2618}" type="presParOf" srcId="{4E50C5CC-26FE-4AE1-9D61-A7256615154F}" destId="{DD66B57A-4F2D-4114-91BA-AFE225AAD4FE}" srcOrd="1" destOrd="0" presId="urn:microsoft.com/office/officeart/2005/8/layout/hierarchy1"/>
    <dgm:cxn modelId="{A6F569DD-FD03-417B-AE49-E7E3BA177A48}" type="presParOf" srcId="{40D6283A-D4A4-4952-8F12-0119EC979D7A}" destId="{EEB6CEC3-4639-434B-89AC-6740F0A50CC2}" srcOrd="1" destOrd="0" presId="urn:microsoft.com/office/officeart/2005/8/layout/hierarchy1"/>
    <dgm:cxn modelId="{4DBB55BB-529E-465B-B2E2-DF7B41766A51}" type="presParOf" srcId="{EEB6CEC3-4639-434B-89AC-6740F0A50CC2}" destId="{9ADF7C69-2CCC-496A-81EB-76C9D8680799}" srcOrd="0" destOrd="0" presId="urn:microsoft.com/office/officeart/2005/8/layout/hierarchy1"/>
    <dgm:cxn modelId="{E8800F1C-1A87-4A00-9DCE-2469C3F849B2}" type="presParOf" srcId="{EEB6CEC3-4639-434B-89AC-6740F0A50CC2}" destId="{76F9DAFF-D53D-4AA9-B59E-25B96D6E66FE}" srcOrd="1" destOrd="0" presId="urn:microsoft.com/office/officeart/2005/8/layout/hierarchy1"/>
    <dgm:cxn modelId="{9922760E-F763-425E-848E-8C07EDF230AD}" type="presParOf" srcId="{76F9DAFF-D53D-4AA9-B59E-25B96D6E66FE}" destId="{0C8F9D1A-C391-488A-ABE6-846E007FBF7B}" srcOrd="0" destOrd="0" presId="urn:microsoft.com/office/officeart/2005/8/layout/hierarchy1"/>
    <dgm:cxn modelId="{0A79F671-22E0-41A0-81B9-6F69D8893BD5}" type="presParOf" srcId="{0C8F9D1A-C391-488A-ABE6-846E007FBF7B}" destId="{B4B44980-3D24-4A8E-A1FA-427B3FA7C73C}" srcOrd="0" destOrd="0" presId="urn:microsoft.com/office/officeart/2005/8/layout/hierarchy1"/>
    <dgm:cxn modelId="{D5B8E524-9BDC-4A83-BB78-15CE14EEDA26}" type="presParOf" srcId="{0C8F9D1A-C391-488A-ABE6-846E007FBF7B}" destId="{EF0FA7E0-07AA-46BE-B6CE-79282991E523}" srcOrd="1" destOrd="0" presId="urn:microsoft.com/office/officeart/2005/8/layout/hierarchy1"/>
    <dgm:cxn modelId="{DB3A4AF3-B269-4C7F-B688-D4BB8E214097}" type="presParOf" srcId="{76F9DAFF-D53D-4AA9-B59E-25B96D6E66FE}" destId="{89DA87C8-3DF9-4EC7-B77B-D4EF977296A8}" srcOrd="1" destOrd="0" presId="urn:microsoft.com/office/officeart/2005/8/layout/hierarchy1"/>
    <dgm:cxn modelId="{045F3052-8E21-46CC-87F1-7023AAA793D3}" type="presParOf" srcId="{EEB6CEC3-4639-434B-89AC-6740F0A50CC2}" destId="{CC3E07B8-37E1-4B07-8EBE-69D9410EF0D4}" srcOrd="2" destOrd="0" presId="urn:microsoft.com/office/officeart/2005/8/layout/hierarchy1"/>
    <dgm:cxn modelId="{ACA15E92-15FC-4469-87B1-08EEE7B222E4}" type="presParOf" srcId="{EEB6CEC3-4639-434B-89AC-6740F0A50CC2}" destId="{D4D04B12-EA9B-491B-A013-4AD2DD296ACD}" srcOrd="3" destOrd="0" presId="urn:microsoft.com/office/officeart/2005/8/layout/hierarchy1"/>
    <dgm:cxn modelId="{B1B2B9AE-AEFC-4CF3-B554-897CB8797FB6}" type="presParOf" srcId="{D4D04B12-EA9B-491B-A013-4AD2DD296ACD}" destId="{CF79396A-012A-48A1-BB4B-776BC9DE452A}" srcOrd="0" destOrd="0" presId="urn:microsoft.com/office/officeart/2005/8/layout/hierarchy1"/>
    <dgm:cxn modelId="{32B0F67D-6152-4A10-A694-DB8CC97D4938}" type="presParOf" srcId="{CF79396A-012A-48A1-BB4B-776BC9DE452A}" destId="{8231F2BF-E440-4E32-B346-AFC78C16628D}" srcOrd="0" destOrd="0" presId="urn:microsoft.com/office/officeart/2005/8/layout/hierarchy1"/>
    <dgm:cxn modelId="{BC761D30-3C9F-40BF-A871-A89A81C988FF}" type="presParOf" srcId="{CF79396A-012A-48A1-BB4B-776BC9DE452A}" destId="{42A3DE01-9A6C-48ED-9A0E-30C903AE4D07}" srcOrd="1" destOrd="0" presId="urn:microsoft.com/office/officeart/2005/8/layout/hierarchy1"/>
    <dgm:cxn modelId="{24138A98-08B4-458A-972D-4BA5176D9551}" type="presParOf" srcId="{D4D04B12-EA9B-491B-A013-4AD2DD296ACD}" destId="{E207B87A-B63F-48FB-9086-C1E844534C5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E07B8-37E1-4B07-8EBE-69D9410EF0D4}">
      <dsp:nvSpPr>
        <dsp:cNvPr id="0" name=""/>
        <dsp:cNvSpPr/>
      </dsp:nvSpPr>
      <dsp:spPr>
        <a:xfrm>
          <a:off x="5223269" y="1339358"/>
          <a:ext cx="1287890" cy="612918"/>
        </a:xfrm>
        <a:custGeom>
          <a:avLst/>
          <a:gdLst/>
          <a:ahLst/>
          <a:cxnLst/>
          <a:rect l="0" t="0" r="0" b="0"/>
          <a:pathLst>
            <a:path>
              <a:moveTo>
                <a:pt x="0" y="0"/>
              </a:moveTo>
              <a:lnTo>
                <a:pt x="0" y="417686"/>
              </a:lnTo>
              <a:lnTo>
                <a:pt x="1287890" y="417686"/>
              </a:lnTo>
              <a:lnTo>
                <a:pt x="1287890" y="61291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ADF7C69-2CCC-496A-81EB-76C9D8680799}">
      <dsp:nvSpPr>
        <dsp:cNvPr id="0" name=""/>
        <dsp:cNvSpPr/>
      </dsp:nvSpPr>
      <dsp:spPr>
        <a:xfrm>
          <a:off x="3935379" y="1339358"/>
          <a:ext cx="1287890" cy="612918"/>
        </a:xfrm>
        <a:custGeom>
          <a:avLst/>
          <a:gdLst/>
          <a:ahLst/>
          <a:cxnLst/>
          <a:rect l="0" t="0" r="0" b="0"/>
          <a:pathLst>
            <a:path>
              <a:moveTo>
                <a:pt x="1287890" y="0"/>
              </a:moveTo>
              <a:lnTo>
                <a:pt x="1287890" y="417686"/>
              </a:lnTo>
              <a:lnTo>
                <a:pt x="0" y="417686"/>
              </a:lnTo>
              <a:lnTo>
                <a:pt x="0" y="61291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0777C57-22ED-4178-9EC0-D95912F1667C}">
      <dsp:nvSpPr>
        <dsp:cNvPr id="0" name=""/>
        <dsp:cNvSpPr/>
      </dsp:nvSpPr>
      <dsp:spPr>
        <a:xfrm>
          <a:off x="4169540" y="1123"/>
          <a:ext cx="2107456" cy="1338234"/>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D66B57A-4F2D-4114-91BA-AFE225AAD4FE}">
      <dsp:nvSpPr>
        <dsp:cNvPr id="0" name=""/>
        <dsp:cNvSpPr/>
      </dsp:nvSpPr>
      <dsp:spPr>
        <a:xfrm>
          <a:off x="4403702" y="223577"/>
          <a:ext cx="2107456" cy="133823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Addressing modes of 8086</a:t>
          </a:r>
          <a:endParaRPr lang="en-IN" sz="2200" kern="1200" dirty="0"/>
        </a:p>
      </dsp:txBody>
      <dsp:txXfrm>
        <a:off x="4442898" y="262773"/>
        <a:ext cx="2029064" cy="1259842"/>
      </dsp:txXfrm>
    </dsp:sp>
    <dsp:sp modelId="{B4B44980-3D24-4A8E-A1FA-427B3FA7C73C}">
      <dsp:nvSpPr>
        <dsp:cNvPr id="0" name=""/>
        <dsp:cNvSpPr/>
      </dsp:nvSpPr>
      <dsp:spPr>
        <a:xfrm>
          <a:off x="2881650" y="1952277"/>
          <a:ext cx="2107456" cy="1338234"/>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EF0FA7E0-07AA-46BE-B6CE-79282991E523}">
      <dsp:nvSpPr>
        <dsp:cNvPr id="0" name=""/>
        <dsp:cNvSpPr/>
      </dsp:nvSpPr>
      <dsp:spPr>
        <a:xfrm>
          <a:off x="3115812" y="2174731"/>
          <a:ext cx="2107456" cy="133823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addressing modes (all of 8085)</a:t>
          </a:r>
          <a:endParaRPr lang="en-IN" sz="2200" kern="1200" dirty="0"/>
        </a:p>
      </dsp:txBody>
      <dsp:txXfrm>
        <a:off x="3155008" y="2213927"/>
        <a:ext cx="2029064" cy="1259842"/>
      </dsp:txXfrm>
    </dsp:sp>
    <dsp:sp modelId="{8231F2BF-E440-4E32-B346-AFC78C16628D}">
      <dsp:nvSpPr>
        <dsp:cNvPr id="0" name=""/>
        <dsp:cNvSpPr/>
      </dsp:nvSpPr>
      <dsp:spPr>
        <a:xfrm>
          <a:off x="5457430" y="1952277"/>
          <a:ext cx="2107456" cy="1338234"/>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2A3DE01-9A6C-48ED-9A0E-30C903AE4D07}">
      <dsp:nvSpPr>
        <dsp:cNvPr id="0" name=""/>
        <dsp:cNvSpPr/>
      </dsp:nvSpPr>
      <dsp:spPr>
        <a:xfrm>
          <a:off x="5691592" y="2174731"/>
          <a:ext cx="2107456" cy="133823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Address addressing modes</a:t>
          </a:r>
          <a:endParaRPr lang="en-IN" sz="2200" kern="1200" dirty="0"/>
        </a:p>
      </dsp:txBody>
      <dsp:txXfrm>
        <a:off x="5730788" y="2213927"/>
        <a:ext cx="2029064" cy="1259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E07B8-37E1-4B07-8EBE-69D9410EF0D4}">
      <dsp:nvSpPr>
        <dsp:cNvPr id="0" name=""/>
        <dsp:cNvSpPr/>
      </dsp:nvSpPr>
      <dsp:spPr>
        <a:xfrm>
          <a:off x="5223269" y="1339358"/>
          <a:ext cx="1287890" cy="612918"/>
        </a:xfrm>
        <a:custGeom>
          <a:avLst/>
          <a:gdLst/>
          <a:ahLst/>
          <a:cxnLst/>
          <a:rect l="0" t="0" r="0" b="0"/>
          <a:pathLst>
            <a:path>
              <a:moveTo>
                <a:pt x="0" y="0"/>
              </a:moveTo>
              <a:lnTo>
                <a:pt x="0" y="417686"/>
              </a:lnTo>
              <a:lnTo>
                <a:pt x="1287890" y="417686"/>
              </a:lnTo>
              <a:lnTo>
                <a:pt x="1287890" y="61291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ADF7C69-2CCC-496A-81EB-76C9D8680799}">
      <dsp:nvSpPr>
        <dsp:cNvPr id="0" name=""/>
        <dsp:cNvSpPr/>
      </dsp:nvSpPr>
      <dsp:spPr>
        <a:xfrm>
          <a:off x="3935379" y="1339358"/>
          <a:ext cx="1287890" cy="612918"/>
        </a:xfrm>
        <a:custGeom>
          <a:avLst/>
          <a:gdLst/>
          <a:ahLst/>
          <a:cxnLst/>
          <a:rect l="0" t="0" r="0" b="0"/>
          <a:pathLst>
            <a:path>
              <a:moveTo>
                <a:pt x="1287890" y="0"/>
              </a:moveTo>
              <a:lnTo>
                <a:pt x="1287890" y="417686"/>
              </a:lnTo>
              <a:lnTo>
                <a:pt x="0" y="417686"/>
              </a:lnTo>
              <a:lnTo>
                <a:pt x="0" y="61291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0777C57-22ED-4178-9EC0-D95912F1667C}">
      <dsp:nvSpPr>
        <dsp:cNvPr id="0" name=""/>
        <dsp:cNvSpPr/>
      </dsp:nvSpPr>
      <dsp:spPr>
        <a:xfrm>
          <a:off x="4169540" y="1123"/>
          <a:ext cx="2107456" cy="1338234"/>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D66B57A-4F2D-4114-91BA-AFE225AAD4FE}">
      <dsp:nvSpPr>
        <dsp:cNvPr id="0" name=""/>
        <dsp:cNvSpPr/>
      </dsp:nvSpPr>
      <dsp:spPr>
        <a:xfrm>
          <a:off x="4403702" y="223577"/>
          <a:ext cx="2107456" cy="133823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Addressing modes of 8086</a:t>
          </a:r>
          <a:endParaRPr lang="en-IN" sz="2200" kern="1200" dirty="0"/>
        </a:p>
      </dsp:txBody>
      <dsp:txXfrm>
        <a:off x="4442898" y="262773"/>
        <a:ext cx="2029064" cy="1259842"/>
      </dsp:txXfrm>
    </dsp:sp>
    <dsp:sp modelId="{B4B44980-3D24-4A8E-A1FA-427B3FA7C73C}">
      <dsp:nvSpPr>
        <dsp:cNvPr id="0" name=""/>
        <dsp:cNvSpPr/>
      </dsp:nvSpPr>
      <dsp:spPr>
        <a:xfrm>
          <a:off x="2881650" y="1952277"/>
          <a:ext cx="2107456" cy="1338234"/>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EF0FA7E0-07AA-46BE-B6CE-79282991E523}">
      <dsp:nvSpPr>
        <dsp:cNvPr id="0" name=""/>
        <dsp:cNvSpPr/>
      </dsp:nvSpPr>
      <dsp:spPr>
        <a:xfrm>
          <a:off x="3115812" y="2174731"/>
          <a:ext cx="2107456" cy="133823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Data addressing modes (all of 8085)</a:t>
          </a:r>
          <a:endParaRPr lang="en-IN" sz="2200" kern="1200" dirty="0"/>
        </a:p>
      </dsp:txBody>
      <dsp:txXfrm>
        <a:off x="3155008" y="2213927"/>
        <a:ext cx="2029064" cy="1259842"/>
      </dsp:txXfrm>
    </dsp:sp>
    <dsp:sp modelId="{8231F2BF-E440-4E32-B346-AFC78C16628D}">
      <dsp:nvSpPr>
        <dsp:cNvPr id="0" name=""/>
        <dsp:cNvSpPr/>
      </dsp:nvSpPr>
      <dsp:spPr>
        <a:xfrm>
          <a:off x="5457430" y="1952277"/>
          <a:ext cx="2107456" cy="1338234"/>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2A3DE01-9A6C-48ED-9A0E-30C903AE4D07}">
      <dsp:nvSpPr>
        <dsp:cNvPr id="0" name=""/>
        <dsp:cNvSpPr/>
      </dsp:nvSpPr>
      <dsp:spPr>
        <a:xfrm>
          <a:off x="5691592" y="2174731"/>
          <a:ext cx="2107456" cy="133823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Address addressing modes</a:t>
          </a:r>
          <a:endParaRPr lang="en-IN" sz="2200" kern="1200" dirty="0"/>
        </a:p>
      </dsp:txBody>
      <dsp:txXfrm>
        <a:off x="5730788" y="2213927"/>
        <a:ext cx="2029064" cy="12598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E07B8-37E1-4B07-8EBE-69D9410EF0D4}">
      <dsp:nvSpPr>
        <dsp:cNvPr id="0" name=""/>
        <dsp:cNvSpPr/>
      </dsp:nvSpPr>
      <dsp:spPr>
        <a:xfrm>
          <a:off x="5223269" y="1339358"/>
          <a:ext cx="1287890" cy="612918"/>
        </a:xfrm>
        <a:custGeom>
          <a:avLst/>
          <a:gdLst/>
          <a:ahLst/>
          <a:cxnLst/>
          <a:rect l="0" t="0" r="0" b="0"/>
          <a:pathLst>
            <a:path>
              <a:moveTo>
                <a:pt x="0" y="0"/>
              </a:moveTo>
              <a:lnTo>
                <a:pt x="0" y="417686"/>
              </a:lnTo>
              <a:lnTo>
                <a:pt x="1287890" y="417686"/>
              </a:lnTo>
              <a:lnTo>
                <a:pt x="1287890" y="61291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ADF7C69-2CCC-496A-81EB-76C9D8680799}">
      <dsp:nvSpPr>
        <dsp:cNvPr id="0" name=""/>
        <dsp:cNvSpPr/>
      </dsp:nvSpPr>
      <dsp:spPr>
        <a:xfrm>
          <a:off x="3935379" y="1339358"/>
          <a:ext cx="1287890" cy="612918"/>
        </a:xfrm>
        <a:custGeom>
          <a:avLst/>
          <a:gdLst/>
          <a:ahLst/>
          <a:cxnLst/>
          <a:rect l="0" t="0" r="0" b="0"/>
          <a:pathLst>
            <a:path>
              <a:moveTo>
                <a:pt x="1287890" y="0"/>
              </a:moveTo>
              <a:lnTo>
                <a:pt x="1287890" y="417686"/>
              </a:lnTo>
              <a:lnTo>
                <a:pt x="0" y="417686"/>
              </a:lnTo>
              <a:lnTo>
                <a:pt x="0" y="61291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0777C57-22ED-4178-9EC0-D95912F1667C}">
      <dsp:nvSpPr>
        <dsp:cNvPr id="0" name=""/>
        <dsp:cNvSpPr/>
      </dsp:nvSpPr>
      <dsp:spPr>
        <a:xfrm>
          <a:off x="4169540" y="1123"/>
          <a:ext cx="2107456" cy="1338234"/>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D66B57A-4F2D-4114-91BA-AFE225AAD4FE}">
      <dsp:nvSpPr>
        <dsp:cNvPr id="0" name=""/>
        <dsp:cNvSpPr/>
      </dsp:nvSpPr>
      <dsp:spPr>
        <a:xfrm>
          <a:off x="4403702" y="223577"/>
          <a:ext cx="2107456" cy="133823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Addressing modes of 8086</a:t>
          </a:r>
          <a:endParaRPr lang="en-IN" sz="2200" kern="1200" dirty="0"/>
        </a:p>
      </dsp:txBody>
      <dsp:txXfrm>
        <a:off x="4442898" y="262773"/>
        <a:ext cx="2029064" cy="1259842"/>
      </dsp:txXfrm>
    </dsp:sp>
    <dsp:sp modelId="{B4B44980-3D24-4A8E-A1FA-427B3FA7C73C}">
      <dsp:nvSpPr>
        <dsp:cNvPr id="0" name=""/>
        <dsp:cNvSpPr/>
      </dsp:nvSpPr>
      <dsp:spPr>
        <a:xfrm>
          <a:off x="2881650" y="1952277"/>
          <a:ext cx="2107456" cy="1338234"/>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EF0FA7E0-07AA-46BE-B6CE-79282991E523}">
      <dsp:nvSpPr>
        <dsp:cNvPr id="0" name=""/>
        <dsp:cNvSpPr/>
      </dsp:nvSpPr>
      <dsp:spPr>
        <a:xfrm>
          <a:off x="3115812" y="2174731"/>
          <a:ext cx="2107456" cy="133823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50000"/>
                  <a:lumOff val="50000"/>
                </a:schemeClr>
              </a:solidFill>
            </a:rPr>
            <a:t>Data addressing modes (all of 8085)</a:t>
          </a:r>
          <a:endParaRPr lang="en-IN" sz="2200" kern="1200" dirty="0">
            <a:solidFill>
              <a:schemeClr val="tx1">
                <a:lumMod val="50000"/>
                <a:lumOff val="50000"/>
              </a:schemeClr>
            </a:solidFill>
          </a:endParaRPr>
        </a:p>
      </dsp:txBody>
      <dsp:txXfrm>
        <a:off x="3155008" y="2213927"/>
        <a:ext cx="2029064" cy="1259842"/>
      </dsp:txXfrm>
    </dsp:sp>
    <dsp:sp modelId="{8231F2BF-E440-4E32-B346-AFC78C16628D}">
      <dsp:nvSpPr>
        <dsp:cNvPr id="0" name=""/>
        <dsp:cNvSpPr/>
      </dsp:nvSpPr>
      <dsp:spPr>
        <a:xfrm>
          <a:off x="5457430" y="1952277"/>
          <a:ext cx="2107456" cy="1338234"/>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42A3DE01-9A6C-48ED-9A0E-30C903AE4D07}">
      <dsp:nvSpPr>
        <dsp:cNvPr id="0" name=""/>
        <dsp:cNvSpPr/>
      </dsp:nvSpPr>
      <dsp:spPr>
        <a:xfrm>
          <a:off x="5691592" y="2174731"/>
          <a:ext cx="2107456" cy="133823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Address addressing modes</a:t>
          </a:r>
          <a:endParaRPr lang="en-IN" sz="2200" kern="1200" dirty="0"/>
        </a:p>
      </dsp:txBody>
      <dsp:txXfrm>
        <a:off x="5730788" y="2213927"/>
        <a:ext cx="2029064" cy="12598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4" name="Title Text"/>
          <p:cNvSpPr txBox="1">
            <a:spLocks noGrp="1"/>
          </p:cNvSpPr>
          <p:nvPr>
            <p:ph type="title"/>
          </p:nvPr>
        </p:nvSpPr>
        <p:spPr>
          <a:prstGeom prst="rect">
            <a:avLst/>
          </a:prstGeom>
        </p:spPr>
        <p:txBody>
          <a:bodyPr/>
          <a:lstStyle/>
          <a:p>
            <a:r>
              <a:t>Title Text</a:t>
            </a:r>
          </a:p>
        </p:txBody>
      </p:sp>
      <p:sp>
        <p:nvSpPr>
          <p:cNvPr id="65" name="Body Level One…"/>
          <p:cNvSpPr txBox="1">
            <a:spLocks noGrp="1"/>
          </p:cNvSpPr>
          <p:nvPr>
            <p:ph type="body" idx="1"/>
          </p:nvPr>
        </p:nvSpPr>
        <p:spPr>
          <a:xfrm>
            <a:off x="1797050" y="1930400"/>
            <a:ext cx="9144000" cy="410845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6324960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 id="2147483677" r:id="rId21"/>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2.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1" Type="http://schemas.openxmlformats.org/officeDocument/2006/relationships/slideLayout" Target="../slideLayouts/slideLayout21.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481792" y="1391581"/>
            <a:ext cx="7228416" cy="1225296"/>
          </a:xfrm>
        </p:spPr>
        <p:txBody>
          <a:bodyPr/>
          <a:lstStyle/>
          <a:p>
            <a:r>
              <a:rPr lang="en-IN" dirty="0"/>
              <a:t>8086 Microprocessor</a:t>
            </a: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174873" y="5918031"/>
            <a:ext cx="5842254" cy="474304"/>
          </a:xfrm>
        </p:spPr>
        <p:txBody>
          <a:bodyPr/>
          <a:lstStyle/>
          <a:p>
            <a:r>
              <a:rPr lang="en-IN" dirty="0">
                <a:solidFill>
                  <a:srgbClr val="FDFBF6"/>
                </a:solidFill>
              </a:rPr>
              <a:t>Dr.S.Venkatesh | AP | ECE | IIIT-Kottayam</a:t>
            </a:r>
            <a:endParaRPr lang="en-US" dirty="0">
              <a:solidFill>
                <a:srgbClr val="FDFBF6"/>
              </a:solidFill>
            </a:endParaRP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65302" y="731520"/>
            <a:ext cx="10671048" cy="768096"/>
          </a:xfrm>
        </p:spPr>
        <p:txBody>
          <a:bodyPr/>
          <a:lstStyle/>
          <a:p>
            <a:r>
              <a:rPr lang="en-IN" altLang="zh-CN" sz="4400" b="1" dirty="0">
                <a:solidFill>
                  <a:schemeClr val="accent6"/>
                </a:solidFill>
                <a:latin typeface="Arial Black" panose="020B0604020202020204" pitchFamily="34" charset="0"/>
                <a:cs typeface="Arial Black" panose="020B0604020202020204" pitchFamily="34" charset="0"/>
              </a:rPr>
              <a:t>Memory banking</a:t>
            </a:r>
            <a:endParaRPr lang="en-US"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5" name="TextBox 4">
            <a:extLst>
              <a:ext uri="{FF2B5EF4-FFF2-40B4-BE49-F238E27FC236}">
                <a16:creationId xmlns:a16="http://schemas.microsoft.com/office/drawing/2014/main" id="{A2E84DF4-8481-EFF8-9369-E73A09896C82}"/>
              </a:ext>
            </a:extLst>
          </p:cNvPr>
          <p:cNvSpPr txBox="1"/>
          <p:nvPr/>
        </p:nvSpPr>
        <p:spPr>
          <a:xfrm>
            <a:off x="3008714" y="1499616"/>
            <a:ext cx="6174571" cy="369332"/>
          </a:xfrm>
          <a:prstGeom prst="rect">
            <a:avLst/>
          </a:prstGeom>
          <a:noFill/>
        </p:spPr>
        <p:txBody>
          <a:bodyPr wrap="square" rtlCol="0">
            <a:spAutoFit/>
          </a:bodyPr>
          <a:lstStyle/>
          <a:p>
            <a:pPr algn="ctr"/>
            <a:r>
              <a:rPr lang="en-IN" i="1" dirty="0"/>
              <a:t>How to read 16 bits of data from 8-bit memory location?</a:t>
            </a:r>
            <a:endParaRPr lang="en-US" i="1" dirty="0"/>
          </a:p>
        </p:txBody>
      </p:sp>
      <p:sp>
        <p:nvSpPr>
          <p:cNvPr id="4" name="Content Placeholder 3">
            <a:extLst>
              <a:ext uri="{FF2B5EF4-FFF2-40B4-BE49-F238E27FC236}">
                <a16:creationId xmlns:a16="http://schemas.microsoft.com/office/drawing/2014/main" id="{3475EC4F-1500-DA39-B131-C87BF1C6876A}"/>
              </a:ext>
            </a:extLst>
          </p:cNvPr>
          <p:cNvSpPr>
            <a:spLocks noGrp="1"/>
          </p:cNvSpPr>
          <p:nvPr>
            <p:ph sz="half" idx="1"/>
          </p:nvPr>
        </p:nvSpPr>
        <p:spPr>
          <a:xfrm>
            <a:off x="755903" y="2011679"/>
            <a:ext cx="10680192" cy="4486487"/>
          </a:xfrm>
        </p:spPr>
        <p:txBody>
          <a:bodyPr/>
          <a:lstStyle/>
          <a:p>
            <a:pPr>
              <a:lnSpc>
                <a:spcPct val="150000"/>
              </a:lnSpc>
              <a:buFont typeface="Wingdings" pitchFamily="2" charset="2"/>
              <a:buChar char="v"/>
            </a:pPr>
            <a:r>
              <a:rPr lang="en-IN" dirty="0"/>
              <a:t>Recall 8086 has 16 bits data lines, so it can read 2 bytes of data in a single machine cycle</a:t>
            </a:r>
          </a:p>
          <a:p>
            <a:pPr>
              <a:lnSpc>
                <a:spcPct val="150000"/>
              </a:lnSpc>
              <a:buFont typeface="Wingdings" pitchFamily="2" charset="2"/>
              <a:buChar char="v"/>
            </a:pPr>
            <a:r>
              <a:rPr lang="en-IN" dirty="0"/>
              <a:t>To read 16 bits of data, it has to fetch data from 2 different memory locations</a:t>
            </a:r>
          </a:p>
          <a:p>
            <a:pPr>
              <a:lnSpc>
                <a:spcPct val="150000"/>
              </a:lnSpc>
              <a:buFont typeface="Wingdings" pitchFamily="2" charset="2"/>
              <a:buChar char="v"/>
            </a:pPr>
            <a:r>
              <a:rPr lang="en-IN" dirty="0"/>
              <a:t>If both the memory locations are on the chip then, reading of 2 bytes is not possible</a:t>
            </a:r>
          </a:p>
          <a:p>
            <a:pPr>
              <a:lnSpc>
                <a:spcPct val="150000"/>
              </a:lnSpc>
              <a:buFont typeface="Wingdings" pitchFamily="2" charset="2"/>
              <a:buChar char="v"/>
            </a:pPr>
            <a:r>
              <a:rPr lang="en-IN" dirty="0"/>
              <a:t>This is alleviated by memory banking, wherein odd locations are stored in one chip of 512 KB and even locations are stored in one chip of 512 KB summing up to 1 MB. These chips are called memory banking</a:t>
            </a:r>
          </a:p>
          <a:p>
            <a:pPr>
              <a:lnSpc>
                <a:spcPct val="150000"/>
              </a:lnSpc>
              <a:buFont typeface="Wingdings" pitchFamily="2" charset="2"/>
              <a:buChar char="v"/>
            </a:pPr>
            <a:r>
              <a:rPr lang="en-IN" dirty="0"/>
              <a:t>So, it is understood that, to read 2 bytes, these two consecutive bytes have to be located in different memory banks, i.e. </a:t>
            </a:r>
            <a:r>
              <a:rPr lang="en-IN" b="1" dirty="0"/>
              <a:t>even memory bank</a:t>
            </a:r>
            <a:r>
              <a:rPr lang="en-IN" dirty="0"/>
              <a:t> and </a:t>
            </a:r>
            <a:r>
              <a:rPr lang="en-IN" b="1" dirty="0"/>
              <a:t>odd memory bank</a:t>
            </a:r>
          </a:p>
          <a:p>
            <a:pPr>
              <a:lnSpc>
                <a:spcPct val="150000"/>
              </a:lnSpc>
              <a:buFont typeface="Wingdings" pitchFamily="2" charset="2"/>
              <a:buChar char="v"/>
            </a:pPr>
            <a:r>
              <a:rPr lang="en-IN" dirty="0"/>
              <a:t>Generally for even memory bank provides lower byte and odd memory bank provides higher byte. So we should write program from even memory locations</a:t>
            </a:r>
          </a:p>
          <a:p>
            <a:pPr>
              <a:lnSpc>
                <a:spcPct val="150000"/>
              </a:lnSpc>
              <a:buFont typeface="Wingdings" pitchFamily="2" charset="2"/>
              <a:buChar char="v"/>
            </a:pPr>
            <a:r>
              <a:rPr lang="en-IN" dirty="0"/>
              <a:t>Remember, the microprocessors from </a:t>
            </a:r>
            <a:r>
              <a:rPr lang="en-IN"/>
              <a:t>Intel are </a:t>
            </a:r>
            <a:r>
              <a:rPr lang="en-IN" b="1" dirty="0"/>
              <a:t>Little Endian</a:t>
            </a:r>
          </a:p>
        </p:txBody>
      </p:sp>
    </p:spTree>
    <p:extLst>
      <p:ext uri="{BB962C8B-B14F-4D97-AF65-F5344CB8AC3E}">
        <p14:creationId xmlns:p14="http://schemas.microsoft.com/office/powerpoint/2010/main" val="25291349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53B20B33-88EC-45EF-9EE9-C55B07B552A5}"/>
              </a:ext>
            </a:extLst>
          </p:cNvPr>
          <p:cNvSpPr>
            <a:spLocks noGrp="1"/>
          </p:cNvSpPr>
          <p:nvPr>
            <p:ph sz="half" idx="1"/>
          </p:nvPr>
        </p:nvSpPr>
        <p:spPr>
          <a:xfrm>
            <a:off x="749808" y="1330960"/>
            <a:ext cx="10680192" cy="5232400"/>
          </a:xfrm>
        </p:spPr>
        <p:txBody>
          <a:bodyPr/>
          <a:lstStyle/>
          <a:p>
            <a:pPr marL="0" indent="0">
              <a:lnSpc>
                <a:spcPct val="150000"/>
              </a:lnSpc>
              <a:buNone/>
            </a:pPr>
            <a:r>
              <a:rPr lang="en-US" dirty="0">
                <a:solidFill>
                  <a:srgbClr val="FF0000"/>
                </a:solidFill>
                <a:latin typeface="+mj-lt"/>
                <a:cs typeface="Arial" panose="020B0604020202020204" pitchFamily="34" charset="0"/>
              </a:rPr>
              <a:t>INTRA</a:t>
            </a:r>
            <a:r>
              <a:rPr lang="en-US" dirty="0">
                <a:latin typeface="+mj-lt"/>
                <a:cs typeface="Arial" panose="020B0604020202020204" pitchFamily="34" charset="0"/>
              </a:rPr>
              <a:t>SEGMENT </a:t>
            </a:r>
            <a:r>
              <a:rPr lang="en-US" i="1" dirty="0">
                <a:latin typeface="+mj-lt"/>
                <a:cs typeface="Arial" panose="020B0604020202020204" pitchFamily="34" charset="0"/>
              </a:rPr>
              <a:t>INDIRECT</a:t>
            </a:r>
            <a:r>
              <a:rPr lang="en-US" dirty="0">
                <a:latin typeface="+mj-lt"/>
                <a:cs typeface="Arial" panose="020B0604020202020204" pitchFamily="34" charset="0"/>
              </a:rPr>
              <a:t> AM (Control transfer within the same segment)</a:t>
            </a:r>
          </a:p>
          <a:p>
            <a:pPr>
              <a:lnSpc>
                <a:spcPct val="150000"/>
              </a:lnSpc>
              <a:buFont typeface="Wingdings" panose="05000000000000000000" pitchFamily="2" charset="2"/>
              <a:buChar char="v"/>
            </a:pPr>
            <a:r>
              <a:rPr lang="en-US" dirty="0">
                <a:latin typeface="Arial "/>
                <a:cs typeface="Arial" panose="020B0604020202020204" pitchFamily="34" charset="0"/>
              </a:rPr>
              <a:t>The IP value comes indirectly but the jump resides only in the CS</a:t>
            </a:r>
          </a:p>
          <a:p>
            <a:pPr>
              <a:lnSpc>
                <a:spcPct val="150000"/>
              </a:lnSpc>
              <a:buFont typeface="Wingdings" panose="05000000000000000000" pitchFamily="2" charset="2"/>
              <a:buChar char="v"/>
            </a:pPr>
            <a:r>
              <a:rPr lang="en-US" dirty="0" err="1">
                <a:latin typeface="Arial "/>
                <a:cs typeface="Arial" panose="020B0604020202020204" pitchFamily="34" charset="0"/>
              </a:rPr>
              <a:t>Eg</a:t>
            </a:r>
            <a:r>
              <a:rPr lang="en-US" dirty="0">
                <a:latin typeface="Arial "/>
                <a:cs typeface="Arial" panose="020B0604020202020204" pitchFamily="34" charset="0"/>
              </a:rPr>
              <a:t>: </a:t>
            </a:r>
            <a:r>
              <a:rPr lang="en-US" b="1" dirty="0">
                <a:solidFill>
                  <a:srgbClr val="FF0000"/>
                </a:solidFill>
                <a:latin typeface="Arial "/>
                <a:cs typeface="Arial" panose="020B0604020202020204" pitchFamily="34" charset="0"/>
              </a:rPr>
              <a:t>JMP [AX]; </a:t>
            </a:r>
            <a:r>
              <a:rPr lang="en-US" dirty="0">
                <a:latin typeface="Arial" panose="020B0604020202020204" pitchFamily="34" charset="0"/>
                <a:cs typeface="Arial" panose="020B0604020202020204" pitchFamily="34" charset="0"/>
              </a:rPr>
              <a:t>Here the address of IP comes from AX</a:t>
            </a:r>
          </a:p>
          <a:p>
            <a:pPr>
              <a:lnSpc>
                <a:spcPct val="150000"/>
              </a:lnSpc>
              <a:buFont typeface="Wingdings" panose="05000000000000000000" pitchFamily="2" charset="2"/>
              <a:buChar char="v"/>
            </a:pPr>
            <a:r>
              <a:rPr lang="en-US" b="1" dirty="0">
                <a:latin typeface="Arial" panose="020B0604020202020204" pitchFamily="34" charset="0"/>
                <a:cs typeface="Arial" panose="020B0604020202020204" pitchFamily="34" charset="0"/>
              </a:rPr>
              <a:t>The IP value can come from any of memory related data addressing modes</a:t>
            </a:r>
          </a:p>
          <a:p>
            <a:pPr>
              <a:lnSpc>
                <a:spcPct val="150000"/>
              </a:lnSpc>
              <a:buFont typeface="Wingdings" panose="05000000000000000000" pitchFamily="2" charset="2"/>
              <a:buChar char="v"/>
            </a:pPr>
            <a:r>
              <a:rPr lang="en-US" dirty="0" err="1">
                <a:latin typeface="Arial" panose="020B0604020202020204" pitchFamily="34" charset="0"/>
                <a:cs typeface="Arial" panose="020B0604020202020204" pitchFamily="34" charset="0"/>
              </a:rPr>
              <a:t>Eg</a:t>
            </a:r>
            <a:r>
              <a:rPr lang="en-US" dirty="0">
                <a:latin typeface="Arial" panose="020B0604020202020204" pitchFamily="34" charset="0"/>
                <a:cs typeface="Arial" panose="020B0604020202020204" pitchFamily="34" charset="0"/>
              </a:rPr>
              <a:t>: </a:t>
            </a:r>
            <a:r>
              <a:rPr lang="en-US" b="1" dirty="0">
                <a:solidFill>
                  <a:srgbClr val="FF0000"/>
                </a:solidFill>
                <a:latin typeface="Arial" panose="020B0604020202020204" pitchFamily="34" charset="0"/>
                <a:cs typeface="Arial" panose="020B0604020202020204" pitchFamily="34" charset="0"/>
              </a:rPr>
              <a:t>JMP [BX + 10];</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Here the address of IP comes from base AM</a:t>
            </a:r>
          </a:p>
          <a:p>
            <a:pPr marL="0" indent="0">
              <a:lnSpc>
                <a:spcPct val="150000"/>
              </a:lnSpc>
              <a:buNone/>
            </a:pPr>
            <a:endParaRPr lang="en-US" sz="1700" dirty="0">
              <a:latin typeface="Arial "/>
              <a:cs typeface="Arial" panose="020B0604020202020204" pitchFamily="34" charset="0"/>
            </a:endParaRPr>
          </a:p>
          <a:p>
            <a:pPr>
              <a:lnSpc>
                <a:spcPct val="150000"/>
              </a:lnSpc>
              <a:buFont typeface="Wingdings" panose="05000000000000000000" pitchFamily="2" charset="2"/>
              <a:buChar char="v"/>
            </a:pPr>
            <a:endParaRPr lang="en-US" sz="1700" dirty="0">
              <a:latin typeface="+mj-lt"/>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sz="1700" dirty="0">
              <a:latin typeface="+mj-lt"/>
              <a:cs typeface="Arial" panose="020B0604020202020204" pitchFamily="34" charset="0"/>
            </a:endParaRPr>
          </a:p>
        </p:txBody>
      </p:sp>
      <p:pic>
        <p:nvPicPr>
          <p:cNvPr id="3" name="Picture 2">
            <a:extLst>
              <a:ext uri="{FF2B5EF4-FFF2-40B4-BE49-F238E27FC236}">
                <a16:creationId xmlns:a16="http://schemas.microsoft.com/office/drawing/2014/main" id="{FB103BEF-5C58-47A4-BD27-4016406765BA}"/>
              </a:ext>
            </a:extLst>
          </p:cNvPr>
          <p:cNvPicPr>
            <a:picLocks noChangeAspect="1"/>
          </p:cNvPicPr>
          <p:nvPr/>
        </p:nvPicPr>
        <p:blipFill>
          <a:blip r:embed="rId2"/>
          <a:stretch>
            <a:fillRect/>
          </a:stretch>
        </p:blipFill>
        <p:spPr>
          <a:xfrm>
            <a:off x="1541682" y="3912317"/>
            <a:ext cx="9108635" cy="2458003"/>
          </a:xfrm>
          <a:prstGeom prst="rect">
            <a:avLst/>
          </a:prstGeom>
        </p:spPr>
      </p:pic>
    </p:spTree>
    <p:extLst>
      <p:ext uri="{BB962C8B-B14F-4D97-AF65-F5344CB8AC3E}">
        <p14:creationId xmlns:p14="http://schemas.microsoft.com/office/powerpoint/2010/main" val="9177365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53B20B33-88EC-45EF-9EE9-C55B07B552A5}"/>
              </a:ext>
            </a:extLst>
          </p:cNvPr>
          <p:cNvSpPr>
            <a:spLocks noGrp="1"/>
          </p:cNvSpPr>
          <p:nvPr>
            <p:ph sz="half" idx="1"/>
          </p:nvPr>
        </p:nvSpPr>
        <p:spPr>
          <a:xfrm>
            <a:off x="749808" y="1330960"/>
            <a:ext cx="10680192" cy="5232400"/>
          </a:xfrm>
        </p:spPr>
        <p:txBody>
          <a:bodyPr/>
          <a:lstStyle/>
          <a:p>
            <a:pPr marL="0" indent="0">
              <a:lnSpc>
                <a:spcPct val="150000"/>
              </a:lnSpc>
              <a:buNone/>
            </a:pPr>
            <a:r>
              <a:rPr lang="en-US" dirty="0">
                <a:solidFill>
                  <a:srgbClr val="009900"/>
                </a:solidFill>
                <a:latin typeface="+mj-lt"/>
                <a:cs typeface="Arial" panose="020B0604020202020204" pitchFamily="34" charset="0"/>
              </a:rPr>
              <a:t>INTER</a:t>
            </a:r>
            <a:r>
              <a:rPr lang="en-US" dirty="0">
                <a:latin typeface="+mj-lt"/>
                <a:cs typeface="Arial" panose="020B0604020202020204" pitchFamily="34" charset="0"/>
              </a:rPr>
              <a:t>SEGMENT DIRECT AM (Control transfer OUTSIDE the segment)</a:t>
            </a:r>
          </a:p>
          <a:p>
            <a:pPr>
              <a:lnSpc>
                <a:spcPct val="150000"/>
              </a:lnSpc>
              <a:buFont typeface="Wingdings" panose="05000000000000000000" pitchFamily="2" charset="2"/>
              <a:buChar char="v"/>
            </a:pPr>
            <a:r>
              <a:rPr lang="en-US" sz="2000" dirty="0">
                <a:latin typeface="Arial "/>
                <a:cs typeface="Arial" panose="020B0604020202020204" pitchFamily="34" charset="0"/>
              </a:rPr>
              <a:t>The IP value and CS value come directly but the jump is across the boundaries</a:t>
            </a:r>
          </a:p>
          <a:p>
            <a:pPr>
              <a:lnSpc>
                <a:spcPct val="150000"/>
              </a:lnSpc>
              <a:buFont typeface="Wingdings" panose="05000000000000000000" pitchFamily="2" charset="2"/>
              <a:buChar char="v"/>
            </a:pPr>
            <a:r>
              <a:rPr lang="en-US" sz="2000" dirty="0">
                <a:latin typeface="Arial "/>
                <a:cs typeface="Arial" panose="020B0604020202020204" pitchFamily="34" charset="0"/>
              </a:rPr>
              <a:t>Each instruction in this AM is 5 bytes long with 4 bytes of data (or 32 bit immediate value) are given in the instruction</a:t>
            </a:r>
          </a:p>
          <a:p>
            <a:pPr>
              <a:lnSpc>
                <a:spcPct val="150000"/>
              </a:lnSpc>
              <a:buFont typeface="Wingdings" panose="05000000000000000000" pitchFamily="2" charset="2"/>
              <a:buChar char="v"/>
            </a:pPr>
            <a:r>
              <a:rPr lang="en-US" sz="2000" dirty="0">
                <a:latin typeface="Arial "/>
                <a:cs typeface="Arial" panose="020B0604020202020204" pitchFamily="34" charset="0"/>
              </a:rPr>
              <a:t>Out of 5 bytes, 1</a:t>
            </a:r>
            <a:r>
              <a:rPr lang="en-US" sz="2000" baseline="30000" dirty="0">
                <a:latin typeface="Arial "/>
                <a:cs typeface="Arial" panose="020B0604020202020204" pitchFamily="34" charset="0"/>
              </a:rPr>
              <a:t>st</a:t>
            </a:r>
            <a:r>
              <a:rPr lang="en-US" sz="2000" dirty="0">
                <a:latin typeface="Arial "/>
                <a:cs typeface="Arial" panose="020B0604020202020204" pitchFamily="34" charset="0"/>
              </a:rPr>
              <a:t> byte represent opcode, 2</a:t>
            </a:r>
            <a:r>
              <a:rPr lang="en-US" sz="2000" baseline="30000" dirty="0">
                <a:latin typeface="Arial "/>
                <a:cs typeface="Arial" panose="020B0604020202020204" pitchFamily="34" charset="0"/>
              </a:rPr>
              <a:t>nd</a:t>
            </a:r>
            <a:r>
              <a:rPr lang="en-US" sz="2000" dirty="0">
                <a:latin typeface="Arial "/>
                <a:cs typeface="Arial" panose="020B0604020202020204" pitchFamily="34" charset="0"/>
              </a:rPr>
              <a:t> and 3</a:t>
            </a:r>
            <a:r>
              <a:rPr lang="en-US" sz="2000" baseline="30000" dirty="0">
                <a:latin typeface="Arial "/>
                <a:cs typeface="Arial" panose="020B0604020202020204" pitchFamily="34" charset="0"/>
              </a:rPr>
              <a:t>rd</a:t>
            </a:r>
            <a:r>
              <a:rPr lang="en-US" sz="2000" dirty="0">
                <a:latin typeface="Arial "/>
                <a:cs typeface="Arial" panose="020B0604020202020204" pitchFamily="34" charset="0"/>
              </a:rPr>
              <a:t> byte represent offset for IP and 4</a:t>
            </a:r>
            <a:r>
              <a:rPr lang="en-US" sz="2000" baseline="30000" dirty="0">
                <a:latin typeface="Arial "/>
                <a:cs typeface="Arial" panose="020B0604020202020204" pitchFamily="34" charset="0"/>
              </a:rPr>
              <a:t>th</a:t>
            </a:r>
            <a:r>
              <a:rPr lang="en-US" sz="2000" dirty="0">
                <a:latin typeface="Arial "/>
                <a:cs typeface="Arial" panose="020B0604020202020204" pitchFamily="34" charset="0"/>
              </a:rPr>
              <a:t> and 5</a:t>
            </a:r>
            <a:r>
              <a:rPr lang="en-US" sz="2000" baseline="30000" dirty="0">
                <a:latin typeface="Arial "/>
                <a:cs typeface="Arial" panose="020B0604020202020204" pitchFamily="34" charset="0"/>
              </a:rPr>
              <a:t>th</a:t>
            </a:r>
            <a:r>
              <a:rPr lang="en-US" sz="2000" dirty="0">
                <a:latin typeface="Arial "/>
                <a:cs typeface="Arial" panose="020B0604020202020204" pitchFamily="34" charset="0"/>
              </a:rPr>
              <a:t> byte represent CS value (Note: 2</a:t>
            </a:r>
            <a:r>
              <a:rPr lang="en-US" sz="2000" baseline="30000" dirty="0">
                <a:latin typeface="Arial "/>
                <a:cs typeface="Arial" panose="020B0604020202020204" pitchFamily="34" charset="0"/>
              </a:rPr>
              <a:t>nd </a:t>
            </a:r>
            <a:r>
              <a:rPr lang="en-US" sz="2000" dirty="0">
                <a:latin typeface="Arial "/>
                <a:cs typeface="Arial" panose="020B0604020202020204" pitchFamily="34" charset="0"/>
              </a:rPr>
              <a:t>, 3</a:t>
            </a:r>
            <a:r>
              <a:rPr lang="en-US" sz="2000" baseline="30000" dirty="0">
                <a:latin typeface="Arial "/>
                <a:cs typeface="Arial" panose="020B0604020202020204" pitchFamily="34" charset="0"/>
              </a:rPr>
              <a:t>rd</a:t>
            </a:r>
            <a:r>
              <a:rPr lang="en-US" sz="2000" dirty="0">
                <a:latin typeface="Arial "/>
                <a:cs typeface="Arial" panose="020B0604020202020204" pitchFamily="34" charset="0"/>
              </a:rPr>
              <a:t> , 4</a:t>
            </a:r>
            <a:r>
              <a:rPr lang="en-US" sz="2000" baseline="30000" dirty="0">
                <a:latin typeface="Arial "/>
                <a:cs typeface="Arial" panose="020B0604020202020204" pitchFamily="34" charset="0"/>
              </a:rPr>
              <a:t>th</a:t>
            </a:r>
            <a:r>
              <a:rPr lang="en-US" sz="2000" dirty="0">
                <a:latin typeface="Arial "/>
                <a:cs typeface="Arial" panose="020B0604020202020204" pitchFamily="34" charset="0"/>
              </a:rPr>
              <a:t> and 5</a:t>
            </a:r>
            <a:r>
              <a:rPr lang="en-US" sz="2000" baseline="30000" dirty="0">
                <a:latin typeface="Arial "/>
                <a:cs typeface="Arial" panose="020B0604020202020204" pitchFamily="34" charset="0"/>
              </a:rPr>
              <a:t>th</a:t>
            </a:r>
            <a:r>
              <a:rPr lang="en-US" sz="2000" dirty="0">
                <a:latin typeface="Arial "/>
                <a:cs typeface="Arial" panose="020B0604020202020204" pitchFamily="34" charset="0"/>
              </a:rPr>
              <a:t> byte form the 32 bit immediate data)</a:t>
            </a:r>
          </a:p>
          <a:p>
            <a:pPr>
              <a:lnSpc>
                <a:spcPct val="150000"/>
              </a:lnSpc>
              <a:buFont typeface="Wingdings" panose="05000000000000000000" pitchFamily="2" charset="2"/>
              <a:buChar char="v"/>
            </a:pPr>
            <a:r>
              <a:rPr lang="en-US" sz="2000" dirty="0">
                <a:latin typeface="Arial "/>
                <a:cs typeface="Arial" panose="020B0604020202020204" pitchFamily="34" charset="0"/>
              </a:rPr>
              <a:t>2</a:t>
            </a:r>
            <a:r>
              <a:rPr lang="en-US" sz="2000" baseline="30000" dirty="0">
                <a:latin typeface="Arial "/>
                <a:cs typeface="Arial" panose="020B0604020202020204" pitchFamily="34" charset="0"/>
              </a:rPr>
              <a:t>nd</a:t>
            </a:r>
            <a:r>
              <a:rPr lang="en-US" sz="2000" dirty="0">
                <a:latin typeface="Arial "/>
                <a:cs typeface="Arial" panose="020B0604020202020204" pitchFamily="34" charset="0"/>
              </a:rPr>
              <a:t> and 3</a:t>
            </a:r>
            <a:r>
              <a:rPr lang="en-US" sz="2000" baseline="30000" dirty="0">
                <a:latin typeface="Arial "/>
                <a:cs typeface="Arial" panose="020B0604020202020204" pitchFamily="34" charset="0"/>
              </a:rPr>
              <a:t>rd</a:t>
            </a:r>
            <a:r>
              <a:rPr lang="en-US" sz="2000" dirty="0">
                <a:latin typeface="Arial "/>
                <a:cs typeface="Arial" panose="020B0604020202020204" pitchFamily="34" charset="0"/>
              </a:rPr>
              <a:t> byte of data fill the IP; 4</a:t>
            </a:r>
            <a:r>
              <a:rPr lang="en-US" sz="2000" baseline="30000" dirty="0">
                <a:latin typeface="Arial "/>
                <a:cs typeface="Arial" panose="020B0604020202020204" pitchFamily="34" charset="0"/>
              </a:rPr>
              <a:t>th</a:t>
            </a:r>
            <a:r>
              <a:rPr lang="en-US" sz="2000" dirty="0">
                <a:latin typeface="Arial "/>
                <a:cs typeface="Arial" panose="020B0604020202020204" pitchFamily="34" charset="0"/>
              </a:rPr>
              <a:t> and 5</a:t>
            </a:r>
            <a:r>
              <a:rPr lang="en-US" sz="2000" baseline="30000" dirty="0">
                <a:latin typeface="Arial "/>
                <a:cs typeface="Arial" panose="020B0604020202020204" pitchFamily="34" charset="0"/>
              </a:rPr>
              <a:t>th</a:t>
            </a:r>
            <a:r>
              <a:rPr lang="en-US" sz="2000" dirty="0">
                <a:latin typeface="Arial "/>
                <a:cs typeface="Arial" panose="020B0604020202020204" pitchFamily="34" charset="0"/>
              </a:rPr>
              <a:t> byte of data fill the CS</a:t>
            </a:r>
          </a:p>
          <a:p>
            <a:pPr>
              <a:lnSpc>
                <a:spcPct val="150000"/>
              </a:lnSpc>
              <a:buFont typeface="Wingdings" panose="05000000000000000000" pitchFamily="2" charset="2"/>
              <a:buChar char="v"/>
            </a:pPr>
            <a:r>
              <a:rPr lang="en-US" sz="2000" dirty="0">
                <a:latin typeface="Arial "/>
                <a:cs typeface="Arial" panose="020B0604020202020204" pitchFamily="34" charset="0"/>
              </a:rPr>
              <a:t>Execution starts from address of other segment as loaded in CS and from the location where IP is pointing</a:t>
            </a:r>
          </a:p>
          <a:p>
            <a:pPr marL="0" indent="0">
              <a:lnSpc>
                <a:spcPct val="150000"/>
              </a:lnSpc>
              <a:buNone/>
            </a:pPr>
            <a:endParaRPr lang="en-US" sz="1700" dirty="0">
              <a:latin typeface="Arial "/>
              <a:cs typeface="Arial" panose="020B0604020202020204" pitchFamily="34" charset="0"/>
            </a:endParaRPr>
          </a:p>
          <a:p>
            <a:pPr>
              <a:lnSpc>
                <a:spcPct val="150000"/>
              </a:lnSpc>
              <a:buFont typeface="Wingdings" panose="05000000000000000000" pitchFamily="2" charset="2"/>
              <a:buChar char="v"/>
            </a:pPr>
            <a:endParaRPr lang="en-US" sz="1700" dirty="0">
              <a:latin typeface="+mj-lt"/>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sz="1700" dirty="0">
              <a:latin typeface="+mj-lt"/>
              <a:cs typeface="Arial" panose="020B0604020202020204" pitchFamily="34" charset="0"/>
            </a:endParaRPr>
          </a:p>
        </p:txBody>
      </p:sp>
    </p:spTree>
    <p:extLst>
      <p:ext uri="{BB962C8B-B14F-4D97-AF65-F5344CB8AC3E}">
        <p14:creationId xmlns:p14="http://schemas.microsoft.com/office/powerpoint/2010/main" val="2293980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53B20B33-88EC-45EF-9EE9-C55B07B552A5}"/>
              </a:ext>
            </a:extLst>
          </p:cNvPr>
          <p:cNvSpPr>
            <a:spLocks noGrp="1"/>
          </p:cNvSpPr>
          <p:nvPr>
            <p:ph sz="half" idx="1"/>
          </p:nvPr>
        </p:nvSpPr>
        <p:spPr>
          <a:xfrm>
            <a:off x="749808" y="1330960"/>
            <a:ext cx="10680192" cy="5232400"/>
          </a:xfrm>
        </p:spPr>
        <p:txBody>
          <a:bodyPr/>
          <a:lstStyle/>
          <a:p>
            <a:pPr marL="0" indent="0">
              <a:lnSpc>
                <a:spcPct val="150000"/>
              </a:lnSpc>
              <a:buNone/>
            </a:pPr>
            <a:r>
              <a:rPr lang="en-US" dirty="0">
                <a:solidFill>
                  <a:srgbClr val="009900"/>
                </a:solidFill>
                <a:latin typeface="+mj-lt"/>
                <a:cs typeface="Arial" panose="020B0604020202020204" pitchFamily="34" charset="0"/>
              </a:rPr>
              <a:t>INTER</a:t>
            </a:r>
            <a:r>
              <a:rPr lang="en-US" dirty="0">
                <a:latin typeface="+mj-lt"/>
                <a:cs typeface="Arial" panose="020B0604020202020204" pitchFamily="34" charset="0"/>
              </a:rPr>
              <a:t>SEGMENT DIRECT AM (Control transfer OUTSIDE the segment)</a:t>
            </a:r>
          </a:p>
          <a:p>
            <a:pPr>
              <a:lnSpc>
                <a:spcPct val="150000"/>
              </a:lnSpc>
              <a:buFont typeface="Wingdings" panose="05000000000000000000" pitchFamily="2" charset="2"/>
              <a:buChar char="v"/>
            </a:pPr>
            <a:r>
              <a:rPr lang="en-US" dirty="0" err="1">
                <a:latin typeface="Arial" panose="020B0604020202020204" pitchFamily="34" charset="0"/>
                <a:cs typeface="Arial" panose="020B0604020202020204" pitchFamily="34" charset="0"/>
              </a:rPr>
              <a:t>Eg</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JMP 2000H: 3000H;</a:t>
            </a:r>
            <a:r>
              <a:rPr lang="en-US" dirty="0">
                <a:latin typeface="+mj-lt"/>
                <a:cs typeface="Arial" panose="020B0604020202020204" pitchFamily="34" charset="0"/>
              </a:rPr>
              <a:t> </a:t>
            </a:r>
            <a:r>
              <a:rPr lang="en-US" dirty="0">
                <a:latin typeface="Arial "/>
                <a:cs typeface="Arial" panose="020B0604020202020204" pitchFamily="34" charset="0"/>
              </a:rPr>
              <a:t>here IP gets 2000 and CS gets 3000 (3000 is the starting address of other segment, now loaded in CS)</a:t>
            </a:r>
          </a:p>
          <a:p>
            <a:pPr>
              <a:lnSpc>
                <a:spcPct val="150000"/>
              </a:lnSpc>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27B5187-E055-42E7-B065-0DF886ADC4D2}"/>
              </a:ext>
            </a:extLst>
          </p:cNvPr>
          <p:cNvPicPr>
            <a:picLocks noChangeAspect="1"/>
          </p:cNvPicPr>
          <p:nvPr/>
        </p:nvPicPr>
        <p:blipFill>
          <a:blip r:embed="rId2"/>
          <a:stretch>
            <a:fillRect/>
          </a:stretch>
        </p:blipFill>
        <p:spPr>
          <a:xfrm>
            <a:off x="627733" y="2945683"/>
            <a:ext cx="10924341" cy="2291757"/>
          </a:xfrm>
          <a:prstGeom prst="rect">
            <a:avLst/>
          </a:prstGeom>
        </p:spPr>
      </p:pic>
    </p:spTree>
    <p:extLst>
      <p:ext uri="{BB962C8B-B14F-4D97-AF65-F5344CB8AC3E}">
        <p14:creationId xmlns:p14="http://schemas.microsoft.com/office/powerpoint/2010/main" val="3770972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53B20B33-88EC-45EF-9EE9-C55B07B552A5}"/>
              </a:ext>
            </a:extLst>
          </p:cNvPr>
          <p:cNvSpPr>
            <a:spLocks noGrp="1"/>
          </p:cNvSpPr>
          <p:nvPr>
            <p:ph sz="half" idx="1"/>
          </p:nvPr>
        </p:nvSpPr>
        <p:spPr>
          <a:xfrm>
            <a:off x="749808" y="1330960"/>
            <a:ext cx="10680192" cy="5232400"/>
          </a:xfrm>
        </p:spPr>
        <p:txBody>
          <a:bodyPr/>
          <a:lstStyle/>
          <a:p>
            <a:pPr marL="0" indent="0">
              <a:lnSpc>
                <a:spcPct val="150000"/>
              </a:lnSpc>
              <a:buNone/>
            </a:pPr>
            <a:r>
              <a:rPr lang="en-US" dirty="0">
                <a:solidFill>
                  <a:srgbClr val="009900"/>
                </a:solidFill>
                <a:latin typeface="+mj-lt"/>
                <a:cs typeface="Arial" panose="020B0604020202020204" pitchFamily="34" charset="0"/>
              </a:rPr>
              <a:t>INTER</a:t>
            </a:r>
            <a:r>
              <a:rPr lang="en-US" dirty="0">
                <a:latin typeface="+mj-lt"/>
                <a:cs typeface="Arial" panose="020B0604020202020204" pitchFamily="34" charset="0"/>
              </a:rPr>
              <a:t>SEGMENT </a:t>
            </a:r>
            <a:r>
              <a:rPr lang="en-US" i="1" dirty="0">
                <a:latin typeface="+mj-lt"/>
                <a:cs typeface="Arial" panose="020B0604020202020204" pitchFamily="34" charset="0"/>
              </a:rPr>
              <a:t>INDIRECT</a:t>
            </a:r>
            <a:r>
              <a:rPr lang="en-US" dirty="0">
                <a:latin typeface="+mj-lt"/>
                <a:cs typeface="Arial" panose="020B0604020202020204" pitchFamily="34" charset="0"/>
              </a:rPr>
              <a:t> AM (Control transfer OUTSIDE the segment)</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In this AM, IP and CS contents are replaced with the contents of 4 consecutive memory locations pointed by any of the memory-related data addressing modes except immediate and register addressing mode</a:t>
            </a:r>
          </a:p>
          <a:p>
            <a:pPr>
              <a:lnSpc>
                <a:spcPct val="150000"/>
              </a:lnSpc>
              <a:buFont typeface="Wingdings" panose="05000000000000000000" pitchFamily="2" charset="2"/>
              <a:buChar char="v"/>
            </a:pPr>
            <a:r>
              <a:rPr lang="en-US" dirty="0" err="1">
                <a:latin typeface="Arial" panose="020B0604020202020204" pitchFamily="34" charset="0"/>
                <a:cs typeface="Arial" panose="020B0604020202020204" pitchFamily="34" charset="0"/>
              </a:rPr>
              <a:t>Eg</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JMP [3000];</a:t>
            </a:r>
            <a:r>
              <a:rPr lang="en-US" dirty="0">
                <a:latin typeface="Arial" panose="020B0604020202020204" pitchFamily="34" charset="0"/>
                <a:cs typeface="Arial" panose="020B0604020202020204" pitchFamily="34" charset="0"/>
              </a:rPr>
              <a:t> Here, contents of 3000 and 3001 are placed in IP and 3002 and 3003 are placed in CS</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Control transfer occurs to IP location pointed by CS</a:t>
            </a: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11BE6DE-C496-4430-A19E-3286F589A24B}"/>
              </a:ext>
            </a:extLst>
          </p:cNvPr>
          <p:cNvPicPr>
            <a:picLocks noChangeAspect="1"/>
          </p:cNvPicPr>
          <p:nvPr/>
        </p:nvPicPr>
        <p:blipFill>
          <a:blip r:embed="rId2"/>
          <a:stretch>
            <a:fillRect/>
          </a:stretch>
        </p:blipFill>
        <p:spPr>
          <a:xfrm>
            <a:off x="2331523" y="4380806"/>
            <a:ext cx="7671194" cy="2292468"/>
          </a:xfrm>
          <a:prstGeom prst="rect">
            <a:avLst/>
          </a:prstGeom>
        </p:spPr>
      </p:pic>
    </p:spTree>
    <p:extLst>
      <p:ext uri="{BB962C8B-B14F-4D97-AF65-F5344CB8AC3E}">
        <p14:creationId xmlns:p14="http://schemas.microsoft.com/office/powerpoint/2010/main" val="41510269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75000" lnSpcReduction="2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 Summary</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11BE6DE-C496-4430-A19E-3286F589A24B}"/>
              </a:ext>
            </a:extLst>
          </p:cNvPr>
          <p:cNvPicPr>
            <a:picLocks noChangeAspect="1"/>
          </p:cNvPicPr>
          <p:nvPr/>
        </p:nvPicPr>
        <p:blipFill>
          <a:blip r:embed="rId2"/>
          <a:stretch>
            <a:fillRect/>
          </a:stretch>
        </p:blipFill>
        <p:spPr>
          <a:xfrm>
            <a:off x="6357736" y="4790391"/>
            <a:ext cx="5671457" cy="1694864"/>
          </a:xfrm>
          <a:prstGeom prst="rect">
            <a:avLst/>
          </a:prstGeom>
          <a:ln>
            <a:solidFill>
              <a:schemeClr val="tx1"/>
            </a:solidFill>
          </a:ln>
        </p:spPr>
      </p:pic>
      <p:pic>
        <p:nvPicPr>
          <p:cNvPr id="5" name="Picture 4">
            <a:extLst>
              <a:ext uri="{FF2B5EF4-FFF2-40B4-BE49-F238E27FC236}">
                <a16:creationId xmlns:a16="http://schemas.microsoft.com/office/drawing/2014/main" id="{0D74E664-6DDB-DDBD-A3FF-BA33F4D7ECB1}"/>
              </a:ext>
            </a:extLst>
          </p:cNvPr>
          <p:cNvPicPr>
            <a:picLocks noChangeAspect="1"/>
          </p:cNvPicPr>
          <p:nvPr/>
        </p:nvPicPr>
        <p:blipFill>
          <a:blip r:embed="rId3"/>
          <a:stretch>
            <a:fillRect/>
          </a:stretch>
        </p:blipFill>
        <p:spPr>
          <a:xfrm>
            <a:off x="69489" y="4790391"/>
            <a:ext cx="6171685" cy="1294724"/>
          </a:xfrm>
          <a:prstGeom prst="rect">
            <a:avLst/>
          </a:prstGeom>
          <a:ln>
            <a:solidFill>
              <a:schemeClr val="tx1"/>
            </a:solidFill>
          </a:ln>
        </p:spPr>
      </p:pic>
      <p:pic>
        <p:nvPicPr>
          <p:cNvPr id="9" name="Picture 8">
            <a:extLst>
              <a:ext uri="{FF2B5EF4-FFF2-40B4-BE49-F238E27FC236}">
                <a16:creationId xmlns:a16="http://schemas.microsoft.com/office/drawing/2014/main" id="{73DB817F-1D5A-FE88-A77D-9BBD233CB44A}"/>
              </a:ext>
            </a:extLst>
          </p:cNvPr>
          <p:cNvPicPr>
            <a:picLocks noChangeAspect="1"/>
          </p:cNvPicPr>
          <p:nvPr/>
        </p:nvPicPr>
        <p:blipFill>
          <a:blip r:embed="rId4"/>
          <a:stretch>
            <a:fillRect/>
          </a:stretch>
        </p:blipFill>
        <p:spPr>
          <a:xfrm>
            <a:off x="216188" y="1728566"/>
            <a:ext cx="5878288" cy="1419375"/>
          </a:xfrm>
          <a:prstGeom prst="rect">
            <a:avLst/>
          </a:prstGeom>
          <a:ln>
            <a:solidFill>
              <a:schemeClr val="tx1"/>
            </a:solidFill>
          </a:ln>
        </p:spPr>
      </p:pic>
      <p:pic>
        <p:nvPicPr>
          <p:cNvPr id="10" name="Picture 9">
            <a:extLst>
              <a:ext uri="{FF2B5EF4-FFF2-40B4-BE49-F238E27FC236}">
                <a16:creationId xmlns:a16="http://schemas.microsoft.com/office/drawing/2014/main" id="{52B4DEA4-04E9-D06A-400C-7FB8CA6ABFBE}"/>
              </a:ext>
            </a:extLst>
          </p:cNvPr>
          <p:cNvPicPr>
            <a:picLocks noChangeAspect="1"/>
          </p:cNvPicPr>
          <p:nvPr/>
        </p:nvPicPr>
        <p:blipFill>
          <a:blip r:embed="rId5"/>
          <a:stretch>
            <a:fillRect/>
          </a:stretch>
        </p:blipFill>
        <p:spPr>
          <a:xfrm>
            <a:off x="6248400" y="1728566"/>
            <a:ext cx="5970210" cy="1611086"/>
          </a:xfrm>
          <a:prstGeom prst="rect">
            <a:avLst/>
          </a:prstGeom>
          <a:ln>
            <a:solidFill>
              <a:schemeClr val="tx1"/>
            </a:solidFill>
          </a:ln>
        </p:spPr>
      </p:pic>
      <p:sp>
        <p:nvSpPr>
          <p:cNvPr id="14" name="TextBox 13">
            <a:extLst>
              <a:ext uri="{FF2B5EF4-FFF2-40B4-BE49-F238E27FC236}">
                <a16:creationId xmlns:a16="http://schemas.microsoft.com/office/drawing/2014/main" id="{EA5C9602-A565-2B39-A5D8-4A4CD5F6F6B0}"/>
              </a:ext>
            </a:extLst>
          </p:cNvPr>
          <p:cNvSpPr txBox="1"/>
          <p:nvPr/>
        </p:nvSpPr>
        <p:spPr>
          <a:xfrm>
            <a:off x="1747811" y="4039315"/>
            <a:ext cx="9535885" cy="464743"/>
          </a:xfrm>
          <a:prstGeom prst="rect">
            <a:avLst/>
          </a:prstGeom>
          <a:noFill/>
        </p:spPr>
        <p:txBody>
          <a:bodyPr wrap="square">
            <a:spAutoFit/>
          </a:bodyPr>
          <a:lstStyle/>
          <a:p>
            <a:pPr marL="0" indent="0" algn="ctr">
              <a:lnSpc>
                <a:spcPct val="150000"/>
              </a:lnSpc>
              <a:buNone/>
            </a:pPr>
            <a:r>
              <a:rPr lang="en-US" dirty="0">
                <a:solidFill>
                  <a:srgbClr val="009900"/>
                </a:solidFill>
                <a:latin typeface="+mj-lt"/>
                <a:cs typeface="Arial" panose="020B0604020202020204" pitchFamily="34" charset="0"/>
              </a:rPr>
              <a:t>INTER</a:t>
            </a:r>
            <a:r>
              <a:rPr lang="en-US" dirty="0">
                <a:latin typeface="+mj-lt"/>
                <a:cs typeface="Arial" panose="020B0604020202020204" pitchFamily="34" charset="0"/>
              </a:rPr>
              <a:t>SEGMENT AM (Control transfer OUTSIDE the segment)</a:t>
            </a:r>
          </a:p>
        </p:txBody>
      </p:sp>
      <p:sp>
        <p:nvSpPr>
          <p:cNvPr id="15" name="TextBox 14">
            <a:extLst>
              <a:ext uri="{FF2B5EF4-FFF2-40B4-BE49-F238E27FC236}">
                <a16:creationId xmlns:a16="http://schemas.microsoft.com/office/drawing/2014/main" id="{4284E81F-CA47-35AA-82DD-54CC35DA1B2B}"/>
              </a:ext>
            </a:extLst>
          </p:cNvPr>
          <p:cNvSpPr txBox="1"/>
          <p:nvPr/>
        </p:nvSpPr>
        <p:spPr>
          <a:xfrm>
            <a:off x="1589793" y="991679"/>
            <a:ext cx="9535885" cy="464743"/>
          </a:xfrm>
          <a:prstGeom prst="rect">
            <a:avLst/>
          </a:prstGeom>
          <a:noFill/>
        </p:spPr>
        <p:txBody>
          <a:bodyPr wrap="square">
            <a:spAutoFit/>
          </a:bodyPr>
          <a:lstStyle/>
          <a:p>
            <a:pPr marL="0" indent="0" algn="ctr">
              <a:lnSpc>
                <a:spcPct val="150000"/>
              </a:lnSpc>
              <a:buNone/>
            </a:pPr>
            <a:r>
              <a:rPr lang="en-US" dirty="0">
                <a:solidFill>
                  <a:srgbClr val="FF0000"/>
                </a:solidFill>
                <a:latin typeface="+mj-lt"/>
                <a:cs typeface="Arial" panose="020B0604020202020204" pitchFamily="34" charset="0"/>
              </a:rPr>
              <a:t>INTRA</a:t>
            </a:r>
            <a:r>
              <a:rPr lang="en-US" dirty="0">
                <a:latin typeface="+mj-lt"/>
                <a:cs typeface="Arial" panose="020B0604020202020204" pitchFamily="34" charset="0"/>
              </a:rPr>
              <a:t>SEGMENT AM (Control transfer WITHIN the segment)</a:t>
            </a:r>
          </a:p>
        </p:txBody>
      </p:sp>
    </p:spTree>
    <p:extLst>
      <p:ext uri="{BB962C8B-B14F-4D97-AF65-F5344CB8AC3E}">
        <p14:creationId xmlns:p14="http://schemas.microsoft.com/office/powerpoint/2010/main" val="15027195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sp>
        <p:nvSpPr>
          <p:cNvPr id="10" name="Content Placeholder 9">
            <a:extLst>
              <a:ext uri="{FF2B5EF4-FFF2-40B4-BE49-F238E27FC236}">
                <a16:creationId xmlns:a16="http://schemas.microsoft.com/office/drawing/2014/main" id="{F66FEC4D-9502-4A63-9810-536DEFBCF459}"/>
              </a:ext>
            </a:extLst>
          </p:cNvPr>
          <p:cNvSpPr>
            <a:spLocks noGrp="1"/>
          </p:cNvSpPr>
          <p:nvPr>
            <p:ph sz="half" idx="1"/>
          </p:nvPr>
        </p:nvSpPr>
        <p:spPr>
          <a:xfrm>
            <a:off x="755904" y="1290320"/>
            <a:ext cx="10680192" cy="5232400"/>
          </a:xfrm>
        </p:spPr>
        <p:txBody>
          <a:bodyPr/>
          <a:lstStyle/>
          <a:p>
            <a:pPr marL="0" indent="0">
              <a:buNone/>
            </a:pPr>
            <a:r>
              <a:rPr lang="en-IN" sz="2400" b="1" dirty="0"/>
              <a:t>Example:</a:t>
            </a:r>
          </a:p>
          <a:p>
            <a:pPr marL="0" indent="0">
              <a:buNone/>
            </a:pPr>
            <a:r>
              <a:rPr lang="en-IN" sz="2400" dirty="0"/>
              <a:t>Find the branch address for the following address addressing modes</a:t>
            </a:r>
          </a:p>
          <a:p>
            <a:pPr marL="514350" indent="-514350">
              <a:buAutoNum type="romanLcPeriod"/>
            </a:pPr>
            <a:r>
              <a:rPr lang="en-IN" sz="2400" b="1" dirty="0" err="1"/>
              <a:t>Intra</a:t>
            </a:r>
            <a:r>
              <a:rPr lang="en-IN" sz="2400" dirty="0" err="1"/>
              <a:t>segment</a:t>
            </a:r>
            <a:r>
              <a:rPr lang="en-IN" sz="2400" dirty="0"/>
              <a:t> direct AM</a:t>
            </a:r>
          </a:p>
          <a:p>
            <a:pPr marL="514350" indent="-514350">
              <a:buAutoNum type="romanLcPeriod"/>
            </a:pPr>
            <a:r>
              <a:rPr lang="en-IN" sz="2400" b="1" dirty="0" err="1"/>
              <a:t>Intra</a:t>
            </a:r>
            <a:r>
              <a:rPr lang="en-IN" sz="2400" dirty="0" err="1"/>
              <a:t>segment</a:t>
            </a:r>
            <a:r>
              <a:rPr lang="en-IN" sz="2400" dirty="0"/>
              <a:t> indirect using BX</a:t>
            </a:r>
          </a:p>
          <a:p>
            <a:pPr marL="514350" indent="-514350">
              <a:buAutoNum type="romanLcPeriod"/>
            </a:pPr>
            <a:r>
              <a:rPr lang="en-IN" sz="2400" b="1" dirty="0" err="1"/>
              <a:t>Intra</a:t>
            </a:r>
            <a:r>
              <a:rPr lang="en-IN" sz="2400" dirty="0" err="1"/>
              <a:t>segment</a:t>
            </a:r>
            <a:r>
              <a:rPr lang="en-IN" sz="2400" dirty="0"/>
              <a:t> indirect with base AM</a:t>
            </a:r>
          </a:p>
          <a:p>
            <a:pPr marL="514350" indent="-514350">
              <a:buAutoNum type="romanLcPeriod"/>
            </a:pPr>
            <a:r>
              <a:rPr lang="en-IN" sz="2400" b="1" i="1" dirty="0"/>
              <a:t>Inter</a:t>
            </a:r>
            <a:r>
              <a:rPr lang="en-IN" sz="2400" dirty="0"/>
              <a:t>segment direct AM</a:t>
            </a:r>
          </a:p>
          <a:p>
            <a:pPr marL="514350" indent="-514350">
              <a:buAutoNum type="romanLcPeriod"/>
            </a:pPr>
            <a:r>
              <a:rPr lang="en-IN" sz="2400" b="1" i="1" dirty="0"/>
              <a:t>Inter</a:t>
            </a:r>
            <a:r>
              <a:rPr lang="en-IN" sz="2400" dirty="0"/>
              <a:t>segment indirect with BX register using relative addressing</a:t>
            </a:r>
          </a:p>
          <a:p>
            <a:pPr marL="0" indent="0">
              <a:buNone/>
            </a:pPr>
            <a:endParaRPr lang="en-IN" sz="2000" dirty="0"/>
          </a:p>
          <a:p>
            <a:pPr marL="0" indent="0">
              <a:buNone/>
            </a:pPr>
            <a:r>
              <a:rPr lang="en-IN" sz="2400" dirty="0"/>
              <a:t>Assume the following:</a:t>
            </a:r>
          </a:p>
          <a:p>
            <a:pPr marL="0" indent="0">
              <a:buNone/>
            </a:pPr>
            <a:r>
              <a:rPr lang="en-IN" sz="2400" dirty="0"/>
              <a:t>IP = </a:t>
            </a:r>
            <a:r>
              <a:rPr lang="en-IN" sz="2400" dirty="0">
                <a:solidFill>
                  <a:srgbClr val="FF0000"/>
                </a:solidFill>
              </a:rPr>
              <a:t>2500H</a:t>
            </a:r>
            <a:r>
              <a:rPr lang="en-IN" sz="2400" dirty="0"/>
              <a:t>, CS = </a:t>
            </a:r>
            <a:r>
              <a:rPr lang="en-IN" sz="2400" dirty="0">
                <a:solidFill>
                  <a:srgbClr val="FF0000"/>
                </a:solidFill>
              </a:rPr>
              <a:t>2000 H</a:t>
            </a:r>
            <a:r>
              <a:rPr lang="en-IN" sz="2400" dirty="0"/>
              <a:t>,  BX = </a:t>
            </a:r>
            <a:r>
              <a:rPr lang="en-IN" sz="2400" dirty="0">
                <a:solidFill>
                  <a:srgbClr val="FF0000"/>
                </a:solidFill>
              </a:rPr>
              <a:t>3000H</a:t>
            </a:r>
            <a:r>
              <a:rPr lang="en-IN" sz="2400" dirty="0"/>
              <a:t>, DS= </a:t>
            </a:r>
            <a:r>
              <a:rPr lang="en-IN" sz="2400" dirty="0">
                <a:solidFill>
                  <a:srgbClr val="FF0000"/>
                </a:solidFill>
              </a:rPr>
              <a:t>4000 H</a:t>
            </a:r>
            <a:r>
              <a:rPr lang="en-IN" sz="2400" dirty="0"/>
              <a:t>, </a:t>
            </a:r>
          </a:p>
          <a:p>
            <a:pPr marL="0" indent="0">
              <a:buNone/>
            </a:pPr>
            <a:r>
              <a:rPr lang="en-IN" sz="2400" dirty="0"/>
              <a:t>Immediate value 16-bit =</a:t>
            </a:r>
            <a:r>
              <a:rPr lang="en-IN" sz="2400" dirty="0">
                <a:solidFill>
                  <a:srgbClr val="FF0000"/>
                </a:solidFill>
              </a:rPr>
              <a:t>1500H</a:t>
            </a:r>
            <a:r>
              <a:rPr lang="en-IN" sz="2400" dirty="0"/>
              <a:t>, Immediate value (32-bit) =  </a:t>
            </a:r>
            <a:r>
              <a:rPr lang="en-IN" sz="2400" dirty="0">
                <a:solidFill>
                  <a:srgbClr val="FF0000"/>
                </a:solidFill>
              </a:rPr>
              <a:t>1500: 3000H</a:t>
            </a:r>
            <a:r>
              <a:rPr lang="en-IN" sz="2400" dirty="0"/>
              <a:t>, </a:t>
            </a:r>
            <a:r>
              <a:rPr lang="en-IN" sz="2400" b="1" dirty="0"/>
              <a:t>[</a:t>
            </a:r>
            <a:r>
              <a:rPr lang="en-IN" sz="2400" dirty="0"/>
              <a:t>43000H</a:t>
            </a:r>
            <a:r>
              <a:rPr lang="en-IN" sz="2400" b="1" dirty="0"/>
              <a:t>]</a:t>
            </a:r>
            <a:r>
              <a:rPr lang="en-IN" sz="2400" dirty="0"/>
              <a:t> = </a:t>
            </a:r>
            <a:r>
              <a:rPr lang="en-IN" sz="2400" dirty="0">
                <a:solidFill>
                  <a:srgbClr val="FF0000"/>
                </a:solidFill>
              </a:rPr>
              <a:t>40FD3598H</a:t>
            </a:r>
            <a:r>
              <a:rPr lang="en-IN" sz="2400" dirty="0"/>
              <a:t>,  </a:t>
            </a:r>
            <a:r>
              <a:rPr lang="en-IN" sz="2400" b="1" dirty="0"/>
              <a:t>[</a:t>
            </a:r>
            <a:r>
              <a:rPr lang="en-IN" sz="2400" dirty="0"/>
              <a:t>44500H</a:t>
            </a:r>
            <a:r>
              <a:rPr lang="en-IN" sz="2400" b="1" dirty="0"/>
              <a:t>] = </a:t>
            </a:r>
            <a:r>
              <a:rPr lang="en-IN" sz="2400" dirty="0">
                <a:solidFill>
                  <a:srgbClr val="FF0000"/>
                </a:solidFill>
              </a:rPr>
              <a:t>05F6H</a:t>
            </a:r>
          </a:p>
          <a:p>
            <a:pPr marL="514350" indent="-514350">
              <a:buAutoNum type="romanLcPeriod"/>
            </a:pPr>
            <a:endParaRPr lang="en-IN" sz="2000" dirty="0"/>
          </a:p>
        </p:txBody>
      </p:sp>
    </p:spTree>
    <p:extLst>
      <p:ext uri="{BB962C8B-B14F-4D97-AF65-F5344CB8AC3E}">
        <p14:creationId xmlns:p14="http://schemas.microsoft.com/office/powerpoint/2010/main" val="39319583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pic>
        <p:nvPicPr>
          <p:cNvPr id="4" name="Picture 3">
            <a:extLst>
              <a:ext uri="{FF2B5EF4-FFF2-40B4-BE49-F238E27FC236}">
                <a16:creationId xmlns:a16="http://schemas.microsoft.com/office/drawing/2014/main" id="{26E0012D-EFB9-47CC-A943-DAE0F840CD2E}"/>
              </a:ext>
            </a:extLst>
          </p:cNvPr>
          <p:cNvPicPr>
            <a:picLocks noChangeAspect="1"/>
          </p:cNvPicPr>
          <p:nvPr/>
        </p:nvPicPr>
        <p:blipFill>
          <a:blip r:embed="rId2"/>
          <a:stretch>
            <a:fillRect/>
          </a:stretch>
        </p:blipFill>
        <p:spPr>
          <a:xfrm>
            <a:off x="1317584" y="1137920"/>
            <a:ext cx="9553784" cy="5571176"/>
          </a:xfrm>
          <a:prstGeom prst="rect">
            <a:avLst/>
          </a:prstGeom>
        </p:spPr>
      </p:pic>
    </p:spTree>
    <p:extLst>
      <p:ext uri="{BB962C8B-B14F-4D97-AF65-F5344CB8AC3E}">
        <p14:creationId xmlns:p14="http://schemas.microsoft.com/office/powerpoint/2010/main" val="424890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65302" y="731520"/>
            <a:ext cx="10671048" cy="768096"/>
          </a:xfrm>
        </p:spPr>
        <p:txBody>
          <a:bodyPr/>
          <a:lstStyle/>
          <a:p>
            <a:r>
              <a:rPr lang="en-IN" altLang="zh-CN" sz="4400" b="1" dirty="0">
                <a:solidFill>
                  <a:schemeClr val="accent6"/>
                </a:solidFill>
                <a:latin typeface="Arial Black" panose="020B0604020202020204" pitchFamily="34" charset="0"/>
                <a:cs typeface="Arial Black" panose="020B0604020202020204" pitchFamily="34" charset="0"/>
              </a:rPr>
              <a:t>Memory banking</a:t>
            </a:r>
            <a:endParaRPr lang="en-US"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5" name="TextBox 4">
            <a:extLst>
              <a:ext uri="{FF2B5EF4-FFF2-40B4-BE49-F238E27FC236}">
                <a16:creationId xmlns:a16="http://schemas.microsoft.com/office/drawing/2014/main" id="{A2E84DF4-8481-EFF8-9369-E73A09896C82}"/>
              </a:ext>
            </a:extLst>
          </p:cNvPr>
          <p:cNvSpPr txBox="1"/>
          <p:nvPr/>
        </p:nvSpPr>
        <p:spPr>
          <a:xfrm>
            <a:off x="3008714" y="1499616"/>
            <a:ext cx="6174571" cy="369332"/>
          </a:xfrm>
          <a:prstGeom prst="rect">
            <a:avLst/>
          </a:prstGeom>
          <a:noFill/>
        </p:spPr>
        <p:txBody>
          <a:bodyPr wrap="square" rtlCol="0">
            <a:spAutoFit/>
          </a:bodyPr>
          <a:lstStyle/>
          <a:p>
            <a:pPr algn="ctr"/>
            <a:r>
              <a:rPr lang="en-IN" i="1" dirty="0"/>
              <a:t>What are little endian and big endian mean?</a:t>
            </a:r>
            <a:endParaRPr lang="en-US" i="1" dirty="0"/>
          </a:p>
        </p:txBody>
      </p:sp>
      <p:pic>
        <p:nvPicPr>
          <p:cNvPr id="3" name="Picture 5">
            <a:extLst>
              <a:ext uri="{FF2B5EF4-FFF2-40B4-BE49-F238E27FC236}">
                <a16:creationId xmlns:a16="http://schemas.microsoft.com/office/drawing/2014/main" id="{E5DA905C-4EF2-1892-7D51-9BF91507ACAB}"/>
              </a:ext>
            </a:extLst>
          </p:cNvPr>
          <p:cNvPicPr>
            <a:picLocks noGrp="1" noChangeAspect="1"/>
          </p:cNvPicPr>
          <p:nvPr>
            <p:ph sz="half" idx="1"/>
          </p:nvPr>
        </p:nvPicPr>
        <p:blipFill>
          <a:blip r:embed="rId2"/>
          <a:stretch>
            <a:fillRect/>
          </a:stretch>
        </p:blipFill>
        <p:spPr>
          <a:xfrm>
            <a:off x="956734" y="2249908"/>
            <a:ext cx="4394200" cy="3098800"/>
          </a:xfrm>
        </p:spPr>
      </p:pic>
      <p:pic>
        <p:nvPicPr>
          <p:cNvPr id="9" name="Picture 9">
            <a:extLst>
              <a:ext uri="{FF2B5EF4-FFF2-40B4-BE49-F238E27FC236}">
                <a16:creationId xmlns:a16="http://schemas.microsoft.com/office/drawing/2014/main" id="{164DF058-FD47-B2CF-89B9-BBF44B7B392A}"/>
              </a:ext>
            </a:extLst>
          </p:cNvPr>
          <p:cNvPicPr>
            <a:picLocks noChangeAspect="1"/>
          </p:cNvPicPr>
          <p:nvPr/>
        </p:nvPicPr>
        <p:blipFill>
          <a:blip r:embed="rId3"/>
          <a:stretch>
            <a:fillRect/>
          </a:stretch>
        </p:blipFill>
        <p:spPr>
          <a:xfrm>
            <a:off x="7135368" y="2249908"/>
            <a:ext cx="3810000" cy="3108476"/>
          </a:xfrm>
          <a:prstGeom prst="rect">
            <a:avLst/>
          </a:prstGeom>
        </p:spPr>
      </p:pic>
      <p:sp>
        <p:nvSpPr>
          <p:cNvPr id="10" name="TextBox 9">
            <a:extLst>
              <a:ext uri="{FF2B5EF4-FFF2-40B4-BE49-F238E27FC236}">
                <a16:creationId xmlns:a16="http://schemas.microsoft.com/office/drawing/2014/main" id="{DAB5864F-B34F-D79C-5D78-C8F80A979DC8}"/>
              </a:ext>
            </a:extLst>
          </p:cNvPr>
          <p:cNvSpPr txBox="1"/>
          <p:nvPr/>
        </p:nvSpPr>
        <p:spPr>
          <a:xfrm>
            <a:off x="1179914" y="5729668"/>
            <a:ext cx="9765454" cy="881332"/>
          </a:xfrm>
          <a:prstGeom prst="rect">
            <a:avLst/>
          </a:prstGeom>
          <a:noFill/>
        </p:spPr>
        <p:txBody>
          <a:bodyPr wrap="square" rtlCol="0">
            <a:spAutoFit/>
          </a:bodyPr>
          <a:lstStyle/>
          <a:p>
            <a:pPr algn="l">
              <a:lnSpc>
                <a:spcPct val="150000"/>
              </a:lnSpc>
            </a:pPr>
            <a:r>
              <a:rPr lang="en-IN" dirty="0"/>
              <a:t>With respect to 8086 MP, it is a little endian processor, which stores </a:t>
            </a:r>
            <a:r>
              <a:rPr lang="en-IN" b="1" dirty="0"/>
              <a:t>first byte in even</a:t>
            </a:r>
            <a:r>
              <a:rPr lang="en-IN" dirty="0"/>
              <a:t> memory bank and </a:t>
            </a:r>
            <a:r>
              <a:rPr lang="en-IN" b="1" dirty="0"/>
              <a:t>second byte in odd</a:t>
            </a:r>
            <a:r>
              <a:rPr lang="en-IN" dirty="0"/>
              <a:t> memory bank</a:t>
            </a:r>
            <a:endParaRPr lang="en-US" dirty="0"/>
          </a:p>
        </p:txBody>
      </p:sp>
    </p:spTree>
    <p:extLst>
      <p:ext uri="{BB962C8B-B14F-4D97-AF65-F5344CB8AC3E}">
        <p14:creationId xmlns:p14="http://schemas.microsoft.com/office/powerpoint/2010/main" val="100798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65302" y="731520"/>
            <a:ext cx="10671048" cy="768096"/>
          </a:xfrm>
        </p:spPr>
        <p:txBody>
          <a:bodyPr/>
          <a:lstStyle/>
          <a:p>
            <a:r>
              <a:rPr lang="en-IN" altLang="zh-CN" sz="4400" b="1" dirty="0">
                <a:solidFill>
                  <a:schemeClr val="accent6"/>
                </a:solidFill>
                <a:latin typeface="Arial Black" panose="020B0604020202020204" pitchFamily="34" charset="0"/>
                <a:cs typeface="Arial Black" panose="020B0604020202020204" pitchFamily="34" charset="0"/>
              </a:rPr>
              <a:t>Memory banking</a:t>
            </a:r>
            <a:endParaRPr lang="en-US"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5" name="TextBox 4">
            <a:extLst>
              <a:ext uri="{FF2B5EF4-FFF2-40B4-BE49-F238E27FC236}">
                <a16:creationId xmlns:a16="http://schemas.microsoft.com/office/drawing/2014/main" id="{A2E84DF4-8481-EFF8-9369-E73A09896C82}"/>
              </a:ext>
            </a:extLst>
          </p:cNvPr>
          <p:cNvSpPr txBox="1"/>
          <p:nvPr/>
        </p:nvSpPr>
        <p:spPr>
          <a:xfrm>
            <a:off x="3008714" y="1499616"/>
            <a:ext cx="6174571" cy="369332"/>
          </a:xfrm>
          <a:prstGeom prst="rect">
            <a:avLst/>
          </a:prstGeom>
          <a:noFill/>
        </p:spPr>
        <p:txBody>
          <a:bodyPr wrap="square" rtlCol="0">
            <a:spAutoFit/>
          </a:bodyPr>
          <a:lstStyle/>
          <a:p>
            <a:pPr algn="ctr"/>
            <a:r>
              <a:rPr lang="en-IN" i="1" dirty="0"/>
              <a:t>What are little endian and big endian mean?</a:t>
            </a:r>
            <a:endParaRPr lang="en-US" i="1" dirty="0"/>
          </a:p>
        </p:txBody>
      </p:sp>
      <p:pic>
        <p:nvPicPr>
          <p:cNvPr id="3" name="Picture 5">
            <a:extLst>
              <a:ext uri="{FF2B5EF4-FFF2-40B4-BE49-F238E27FC236}">
                <a16:creationId xmlns:a16="http://schemas.microsoft.com/office/drawing/2014/main" id="{E5DA905C-4EF2-1892-7D51-9BF91507ACAB}"/>
              </a:ext>
            </a:extLst>
          </p:cNvPr>
          <p:cNvPicPr>
            <a:picLocks noGrp="1" noChangeAspect="1"/>
          </p:cNvPicPr>
          <p:nvPr>
            <p:ph sz="half" idx="1"/>
          </p:nvPr>
        </p:nvPicPr>
        <p:blipFill>
          <a:blip r:embed="rId2"/>
          <a:stretch>
            <a:fillRect/>
          </a:stretch>
        </p:blipFill>
        <p:spPr>
          <a:xfrm>
            <a:off x="956734" y="2249908"/>
            <a:ext cx="4394200" cy="3098800"/>
          </a:xfrm>
        </p:spPr>
      </p:pic>
      <p:pic>
        <p:nvPicPr>
          <p:cNvPr id="9" name="Picture 9">
            <a:extLst>
              <a:ext uri="{FF2B5EF4-FFF2-40B4-BE49-F238E27FC236}">
                <a16:creationId xmlns:a16="http://schemas.microsoft.com/office/drawing/2014/main" id="{164DF058-FD47-B2CF-89B9-BBF44B7B392A}"/>
              </a:ext>
            </a:extLst>
          </p:cNvPr>
          <p:cNvPicPr>
            <a:picLocks noChangeAspect="1"/>
          </p:cNvPicPr>
          <p:nvPr/>
        </p:nvPicPr>
        <p:blipFill>
          <a:blip r:embed="rId3"/>
          <a:stretch>
            <a:fillRect/>
          </a:stretch>
        </p:blipFill>
        <p:spPr>
          <a:xfrm>
            <a:off x="7135368" y="2249908"/>
            <a:ext cx="3810000" cy="3108476"/>
          </a:xfrm>
          <a:prstGeom prst="rect">
            <a:avLst/>
          </a:prstGeom>
        </p:spPr>
      </p:pic>
      <p:sp>
        <p:nvSpPr>
          <p:cNvPr id="10" name="TextBox 9">
            <a:extLst>
              <a:ext uri="{FF2B5EF4-FFF2-40B4-BE49-F238E27FC236}">
                <a16:creationId xmlns:a16="http://schemas.microsoft.com/office/drawing/2014/main" id="{DAB5864F-B34F-D79C-5D78-C8F80A979DC8}"/>
              </a:ext>
            </a:extLst>
          </p:cNvPr>
          <p:cNvSpPr txBox="1"/>
          <p:nvPr/>
        </p:nvSpPr>
        <p:spPr>
          <a:xfrm>
            <a:off x="1179914" y="5729668"/>
            <a:ext cx="9765454" cy="881332"/>
          </a:xfrm>
          <a:prstGeom prst="rect">
            <a:avLst/>
          </a:prstGeom>
          <a:noFill/>
        </p:spPr>
        <p:txBody>
          <a:bodyPr wrap="square" rtlCol="0">
            <a:spAutoFit/>
          </a:bodyPr>
          <a:lstStyle/>
          <a:p>
            <a:pPr algn="l">
              <a:lnSpc>
                <a:spcPct val="150000"/>
              </a:lnSpc>
            </a:pPr>
            <a:r>
              <a:rPr lang="en-IN" dirty="0"/>
              <a:t>With respect to 8086 MP, it is a little endian processor, which stores </a:t>
            </a:r>
            <a:r>
              <a:rPr lang="en-IN" b="1" dirty="0"/>
              <a:t>first byte in even</a:t>
            </a:r>
            <a:r>
              <a:rPr lang="en-IN" dirty="0"/>
              <a:t> memory bank and </a:t>
            </a:r>
            <a:r>
              <a:rPr lang="en-IN" b="1" dirty="0"/>
              <a:t>second byte in odd</a:t>
            </a:r>
            <a:r>
              <a:rPr lang="en-IN" dirty="0"/>
              <a:t> memory bank</a:t>
            </a:r>
            <a:endParaRPr lang="en-US" dirty="0"/>
          </a:p>
        </p:txBody>
      </p:sp>
      <p:pic>
        <p:nvPicPr>
          <p:cNvPr id="6" name="Picture 5">
            <a:extLst>
              <a:ext uri="{FF2B5EF4-FFF2-40B4-BE49-F238E27FC236}">
                <a16:creationId xmlns:a16="http://schemas.microsoft.com/office/drawing/2014/main" id="{937248E0-EC80-4B78-B1D7-43955498FB7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7934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65302" y="731520"/>
            <a:ext cx="10671048" cy="768096"/>
          </a:xfrm>
        </p:spPr>
        <p:txBody>
          <a:bodyPr/>
          <a:lstStyle/>
          <a:p>
            <a:r>
              <a:rPr lang="en-IN" altLang="zh-CN" sz="4400" b="1" dirty="0">
                <a:solidFill>
                  <a:schemeClr val="accent6"/>
                </a:solidFill>
                <a:latin typeface="Arial Black" panose="020B0604020202020204" pitchFamily="34" charset="0"/>
                <a:cs typeface="Arial Black" panose="020B0604020202020204" pitchFamily="34" charset="0"/>
              </a:rPr>
              <a:t>Memory banking</a:t>
            </a:r>
            <a:endParaRPr lang="en-US"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5" name="TextBox 4">
            <a:extLst>
              <a:ext uri="{FF2B5EF4-FFF2-40B4-BE49-F238E27FC236}">
                <a16:creationId xmlns:a16="http://schemas.microsoft.com/office/drawing/2014/main" id="{A2E84DF4-8481-EFF8-9369-E73A09896C82}"/>
              </a:ext>
            </a:extLst>
          </p:cNvPr>
          <p:cNvSpPr txBox="1"/>
          <p:nvPr/>
        </p:nvSpPr>
        <p:spPr>
          <a:xfrm>
            <a:off x="3008714" y="1499616"/>
            <a:ext cx="6174571" cy="369332"/>
          </a:xfrm>
          <a:prstGeom prst="rect">
            <a:avLst/>
          </a:prstGeom>
          <a:noFill/>
        </p:spPr>
        <p:txBody>
          <a:bodyPr wrap="square" rtlCol="0">
            <a:spAutoFit/>
          </a:bodyPr>
          <a:lstStyle/>
          <a:p>
            <a:pPr algn="ctr"/>
            <a:r>
              <a:rPr lang="en-IN" i="1" dirty="0"/>
              <a:t>What are little endian and big endian mean?</a:t>
            </a:r>
            <a:endParaRPr lang="en-US" i="1" dirty="0"/>
          </a:p>
        </p:txBody>
      </p:sp>
      <p:pic>
        <p:nvPicPr>
          <p:cNvPr id="3" name="Picture 5">
            <a:extLst>
              <a:ext uri="{FF2B5EF4-FFF2-40B4-BE49-F238E27FC236}">
                <a16:creationId xmlns:a16="http://schemas.microsoft.com/office/drawing/2014/main" id="{E5DA905C-4EF2-1892-7D51-9BF91507ACAB}"/>
              </a:ext>
            </a:extLst>
          </p:cNvPr>
          <p:cNvPicPr>
            <a:picLocks noGrp="1" noChangeAspect="1"/>
          </p:cNvPicPr>
          <p:nvPr>
            <p:ph sz="half" idx="1"/>
          </p:nvPr>
        </p:nvPicPr>
        <p:blipFill>
          <a:blip r:embed="rId2"/>
          <a:stretch>
            <a:fillRect/>
          </a:stretch>
        </p:blipFill>
        <p:spPr>
          <a:xfrm>
            <a:off x="956734" y="2249908"/>
            <a:ext cx="4394200" cy="3098800"/>
          </a:xfrm>
        </p:spPr>
      </p:pic>
      <p:pic>
        <p:nvPicPr>
          <p:cNvPr id="9" name="Picture 9">
            <a:extLst>
              <a:ext uri="{FF2B5EF4-FFF2-40B4-BE49-F238E27FC236}">
                <a16:creationId xmlns:a16="http://schemas.microsoft.com/office/drawing/2014/main" id="{164DF058-FD47-B2CF-89B9-BBF44B7B392A}"/>
              </a:ext>
            </a:extLst>
          </p:cNvPr>
          <p:cNvPicPr>
            <a:picLocks noChangeAspect="1"/>
          </p:cNvPicPr>
          <p:nvPr/>
        </p:nvPicPr>
        <p:blipFill>
          <a:blip r:embed="rId3"/>
          <a:stretch>
            <a:fillRect/>
          </a:stretch>
        </p:blipFill>
        <p:spPr>
          <a:xfrm>
            <a:off x="7135368" y="2249908"/>
            <a:ext cx="3810000" cy="3108476"/>
          </a:xfrm>
          <a:prstGeom prst="rect">
            <a:avLst/>
          </a:prstGeom>
        </p:spPr>
      </p:pic>
      <p:sp>
        <p:nvSpPr>
          <p:cNvPr id="10" name="TextBox 9">
            <a:extLst>
              <a:ext uri="{FF2B5EF4-FFF2-40B4-BE49-F238E27FC236}">
                <a16:creationId xmlns:a16="http://schemas.microsoft.com/office/drawing/2014/main" id="{DAB5864F-B34F-D79C-5D78-C8F80A979DC8}"/>
              </a:ext>
            </a:extLst>
          </p:cNvPr>
          <p:cNvSpPr txBox="1"/>
          <p:nvPr/>
        </p:nvSpPr>
        <p:spPr>
          <a:xfrm>
            <a:off x="1179914" y="5729668"/>
            <a:ext cx="9765454" cy="881332"/>
          </a:xfrm>
          <a:prstGeom prst="rect">
            <a:avLst/>
          </a:prstGeom>
          <a:noFill/>
        </p:spPr>
        <p:txBody>
          <a:bodyPr wrap="square" rtlCol="0">
            <a:spAutoFit/>
          </a:bodyPr>
          <a:lstStyle/>
          <a:p>
            <a:pPr algn="l">
              <a:lnSpc>
                <a:spcPct val="150000"/>
              </a:lnSpc>
            </a:pPr>
            <a:r>
              <a:rPr lang="en-IN" dirty="0"/>
              <a:t>With respect to 8086 MP, it is a little endian processor, which stores </a:t>
            </a:r>
            <a:r>
              <a:rPr lang="en-IN" b="1" dirty="0"/>
              <a:t>first byte in even</a:t>
            </a:r>
            <a:r>
              <a:rPr lang="en-IN" dirty="0"/>
              <a:t> memory bank and </a:t>
            </a:r>
            <a:r>
              <a:rPr lang="en-IN" b="1" dirty="0"/>
              <a:t>second byte in odd</a:t>
            </a:r>
            <a:r>
              <a:rPr lang="en-IN" dirty="0"/>
              <a:t> memory bank</a:t>
            </a:r>
            <a:endParaRPr lang="en-US" dirty="0"/>
          </a:p>
        </p:txBody>
      </p:sp>
      <p:pic>
        <p:nvPicPr>
          <p:cNvPr id="11" name="Picture 10">
            <a:extLst>
              <a:ext uri="{FF2B5EF4-FFF2-40B4-BE49-F238E27FC236}">
                <a16:creationId xmlns:a16="http://schemas.microsoft.com/office/drawing/2014/main" id="{E01117FC-0CEC-45EE-BECA-C948AE32F279}"/>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45736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362A-0571-447B-B1A7-7A5775A4EF0C}"/>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722C2A6-4C93-4354-B61A-56635B915A65}"/>
              </a:ext>
            </a:extLst>
          </p:cNvPr>
          <p:cNvPicPr>
            <a:picLocks noGrp="1" noChangeAspect="1"/>
          </p:cNvPicPr>
          <p:nvPr>
            <p:ph sz="half" idx="1"/>
          </p:nvPr>
        </p:nvPicPr>
        <p:blipFill>
          <a:blip r:embed="rId2"/>
          <a:stretch>
            <a:fillRect/>
          </a:stretch>
        </p:blipFill>
        <p:spPr>
          <a:xfrm>
            <a:off x="309372" y="349757"/>
            <a:ext cx="11570208" cy="6508243"/>
          </a:xfrm>
        </p:spPr>
      </p:pic>
      <p:sp>
        <p:nvSpPr>
          <p:cNvPr id="5" name="Slide Number Placeholder 4">
            <a:extLst>
              <a:ext uri="{FF2B5EF4-FFF2-40B4-BE49-F238E27FC236}">
                <a16:creationId xmlns:a16="http://schemas.microsoft.com/office/drawing/2014/main" id="{75C32E01-7C7A-4609-9BB3-FF6FC6A905B2}"/>
              </a:ext>
            </a:extLst>
          </p:cNvPr>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1511259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1)">
            <a:extLst>
              <a:ext uri="{FF2B5EF4-FFF2-40B4-BE49-F238E27FC236}">
                <a16:creationId xmlns:a16="http://schemas.microsoft.com/office/drawing/2014/main" id="{E188F7F4-9606-4B56-8012-DF9C480317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831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2)">
            <a:extLst>
              <a:ext uri="{FF2B5EF4-FFF2-40B4-BE49-F238E27FC236}">
                <a16:creationId xmlns:a16="http://schemas.microsoft.com/office/drawing/2014/main" id="{E56764D5-36E4-4E14-81FA-D40E66A55CC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7954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4)">
            <a:extLst>
              <a:ext uri="{FF2B5EF4-FFF2-40B4-BE49-F238E27FC236}">
                <a16:creationId xmlns:a16="http://schemas.microsoft.com/office/drawing/2014/main" id="{23CF3EC8-CC79-45EE-A96A-5A24EE8C200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0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8)">
            <a:extLst>
              <a:ext uri="{FF2B5EF4-FFF2-40B4-BE49-F238E27FC236}">
                <a16:creationId xmlns:a16="http://schemas.microsoft.com/office/drawing/2014/main" id="{3E7ED431-E290-4BB1-8FBD-75CF55DC930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9084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9)">
            <a:extLst>
              <a:ext uri="{FF2B5EF4-FFF2-40B4-BE49-F238E27FC236}">
                <a16:creationId xmlns:a16="http://schemas.microsoft.com/office/drawing/2014/main" id="{3CB38F8C-5757-4904-A63E-D9C17E439B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6770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pPr>
              <a:lnSpc>
                <a:spcPct val="150000"/>
              </a:lnSpc>
            </a:pPr>
            <a:r>
              <a:rPr lang="en-IN" sz="2800" dirty="0"/>
              <a:t>Features of 8086 microprocessor</a:t>
            </a:r>
          </a:p>
          <a:p>
            <a:pPr>
              <a:lnSpc>
                <a:spcPct val="150000"/>
              </a:lnSpc>
            </a:pPr>
            <a:r>
              <a:rPr lang="en-IN" sz="2800" dirty="0"/>
              <a:t>Architecture of 8086 MP</a:t>
            </a:r>
          </a:p>
          <a:p>
            <a:pPr>
              <a:lnSpc>
                <a:spcPct val="150000"/>
              </a:lnSpc>
            </a:pPr>
            <a:r>
              <a:rPr lang="en-IN" sz="2800" dirty="0"/>
              <a:t>Addressing modes of 8086 MP</a:t>
            </a:r>
          </a:p>
          <a:p>
            <a:pPr>
              <a:lnSpc>
                <a:spcPct val="150000"/>
              </a:lnSpc>
            </a:pPr>
            <a:r>
              <a:rPr lang="en-IN" sz="2800" dirty="0"/>
              <a:t>Instruction Set of 8086 MP</a:t>
            </a:r>
          </a:p>
          <a:p>
            <a:pPr>
              <a:lnSpc>
                <a:spcPct val="150000"/>
              </a:lnSpc>
            </a:pPr>
            <a:endParaRPr lang="en-US" sz="2800" dirty="0"/>
          </a:p>
          <a:p>
            <a:pPr>
              <a:lnSpc>
                <a:spcPct val="150000"/>
              </a:lnSpc>
            </a:pPr>
            <a:endParaRPr lang="en-US" sz="2800"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0)">
            <a:extLst>
              <a:ext uri="{FF2B5EF4-FFF2-40B4-BE49-F238E27FC236}">
                <a16:creationId xmlns:a16="http://schemas.microsoft.com/office/drawing/2014/main" id="{72465103-AC37-4C2A-AC19-F437DC70AA7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4171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1)">
            <a:extLst>
              <a:ext uri="{FF2B5EF4-FFF2-40B4-BE49-F238E27FC236}">
                <a16:creationId xmlns:a16="http://schemas.microsoft.com/office/drawing/2014/main" id="{28D1A7B6-77F9-4049-941B-AFFFAD396A4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9584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
            <a:extLst>
              <a:ext uri="{FF2B5EF4-FFF2-40B4-BE49-F238E27FC236}">
                <a16:creationId xmlns:a16="http://schemas.microsoft.com/office/drawing/2014/main" id="{76EB1935-2E1E-45AE-AA32-741ED204EC3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15241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3)">
            <a:extLst>
              <a:ext uri="{FF2B5EF4-FFF2-40B4-BE49-F238E27FC236}">
                <a16:creationId xmlns:a16="http://schemas.microsoft.com/office/drawing/2014/main" id="{AA68857B-5CD6-4440-A474-9F40012BA47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67808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4326DC-EC3A-47CF-8B1D-0EE3D86A67A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94475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288389-6E53-4B27-B493-8EE0C8E9EA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04360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E76324-B5A4-4BB7-9E9B-AE6C31FA6506}"/>
              </a:ext>
            </a:extLst>
          </p:cNvPr>
          <p:cNvPicPr>
            <a:picLocks noChangeAspect="1"/>
          </p:cNvPicPr>
          <p:nvPr/>
        </p:nvPicPr>
        <p:blipFill>
          <a:blip r:embed="rId2"/>
          <a:stretch>
            <a:fillRect/>
          </a:stretch>
        </p:blipFill>
        <p:spPr>
          <a:xfrm>
            <a:off x="5012872" y="0"/>
            <a:ext cx="7179128" cy="6726076"/>
          </a:xfrm>
          <a:prstGeom prst="rect">
            <a:avLst/>
          </a:prstGeom>
        </p:spPr>
      </p:pic>
      <p:sp>
        <p:nvSpPr>
          <p:cNvPr id="3" name="Rectangle 2">
            <a:extLst>
              <a:ext uri="{FF2B5EF4-FFF2-40B4-BE49-F238E27FC236}">
                <a16:creationId xmlns:a16="http://schemas.microsoft.com/office/drawing/2014/main" id="{A894C1FB-D81F-42B0-94A4-79925D9E71EC}"/>
              </a:ext>
            </a:extLst>
          </p:cNvPr>
          <p:cNvSpPr/>
          <p:nvPr/>
        </p:nvSpPr>
        <p:spPr>
          <a:xfrm>
            <a:off x="119743" y="2507626"/>
            <a:ext cx="4680857" cy="1323439"/>
          </a:xfrm>
          <a:prstGeom prst="rect">
            <a:avLst/>
          </a:prstGeom>
          <a:noFill/>
        </p:spPr>
        <p:txBody>
          <a:bodyPr wrap="square" lIns="91440" tIns="45720" rIns="91440" bIns="45720">
            <a:spAutoFit/>
          </a:bodyPr>
          <a:lstStyle/>
          <a:p>
            <a:pPr algn="ctr" defTabSz="914400">
              <a:spcBef>
                <a:spcPct val="0"/>
              </a:spcBef>
            </a:pPr>
            <a:r>
              <a:rPr lang="en-US" sz="4000" b="1" cap="all" dirty="0">
                <a:solidFill>
                  <a:schemeClr val="accent6"/>
                </a:solidFill>
                <a:latin typeface="+mj-lt"/>
                <a:ea typeface="+mj-ea"/>
                <a:cs typeface="+mj-cs"/>
              </a:rPr>
              <a:t>8086 architecture</a:t>
            </a:r>
          </a:p>
        </p:txBody>
      </p:sp>
    </p:spTree>
    <p:extLst>
      <p:ext uri="{BB962C8B-B14F-4D97-AF65-F5344CB8AC3E}">
        <p14:creationId xmlns:p14="http://schemas.microsoft.com/office/powerpoint/2010/main" val="297789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AFFF6-4FA1-4817-8351-556D348AA9EE}"/>
              </a:ext>
            </a:extLst>
          </p:cNvPr>
          <p:cNvPicPr>
            <a:picLocks noChangeAspect="1"/>
          </p:cNvPicPr>
          <p:nvPr/>
        </p:nvPicPr>
        <p:blipFill>
          <a:blip r:embed="rId2"/>
          <a:stretch>
            <a:fillRect/>
          </a:stretch>
        </p:blipFill>
        <p:spPr>
          <a:xfrm>
            <a:off x="2770197" y="-4122"/>
            <a:ext cx="9421803" cy="6862122"/>
          </a:xfrm>
          <a:prstGeom prst="rect">
            <a:avLst/>
          </a:prstGeom>
        </p:spPr>
      </p:pic>
      <p:sp>
        <p:nvSpPr>
          <p:cNvPr id="5" name="Rectangle 4">
            <a:extLst>
              <a:ext uri="{FF2B5EF4-FFF2-40B4-BE49-F238E27FC236}">
                <a16:creationId xmlns:a16="http://schemas.microsoft.com/office/drawing/2014/main" id="{A3BD0454-C40A-40DF-A8E2-77AD883480C6}"/>
              </a:ext>
            </a:extLst>
          </p:cNvPr>
          <p:cNvSpPr/>
          <p:nvPr/>
        </p:nvSpPr>
        <p:spPr>
          <a:xfrm rot="16200000">
            <a:off x="-880360" y="3134551"/>
            <a:ext cx="5334279" cy="584775"/>
          </a:xfrm>
          <a:prstGeom prst="rect">
            <a:avLst/>
          </a:prstGeom>
          <a:noFill/>
        </p:spPr>
        <p:txBody>
          <a:bodyPr wrap="square" lIns="91440" tIns="45720" rIns="91440" bIns="45720">
            <a:spAutoFit/>
          </a:bodyPr>
          <a:lstStyle/>
          <a:p>
            <a:pPr algn="ctr" defTabSz="914400">
              <a:spcBef>
                <a:spcPct val="0"/>
              </a:spcBef>
            </a:pPr>
            <a:r>
              <a:rPr lang="en-US" sz="3200" b="1" cap="all" dirty="0">
                <a:solidFill>
                  <a:schemeClr val="accent6"/>
                </a:solidFill>
                <a:latin typeface="+mj-lt"/>
                <a:ea typeface="+mj-ea"/>
                <a:cs typeface="+mj-cs"/>
              </a:rPr>
              <a:t>8086 architecture</a:t>
            </a:r>
          </a:p>
        </p:txBody>
      </p:sp>
    </p:spTree>
    <p:extLst>
      <p:ext uri="{BB962C8B-B14F-4D97-AF65-F5344CB8AC3E}">
        <p14:creationId xmlns:p14="http://schemas.microsoft.com/office/powerpoint/2010/main" val="1436829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Double-tap to edit"/>
          <p:cNvSpPr txBox="1">
            <a:spLocks noGrp="1"/>
          </p:cNvSpPr>
          <p:nvPr>
            <p:ph type="title"/>
          </p:nvPr>
        </p:nvSpPr>
        <p:spPr>
          <a:prstGeom prst="rect">
            <a:avLst/>
          </a:prstGeom>
        </p:spPr>
        <p:txBody>
          <a:bodyPr/>
          <a:lstStyle/>
          <a:p>
            <a:endParaRPr/>
          </a:p>
        </p:txBody>
      </p:sp>
      <p:sp>
        <p:nvSpPr>
          <p:cNvPr id="145" name="Double-tap to edit"/>
          <p:cNvSpPr txBox="1">
            <a:spLocks noGrp="1"/>
          </p:cNvSpPr>
          <p:nvPr>
            <p:ph type="body" idx="1"/>
          </p:nvPr>
        </p:nvSpPr>
        <p:spPr>
          <a:prstGeom prst="rect">
            <a:avLst/>
          </a:prstGeom>
        </p:spPr>
        <p:txBody>
          <a:bodyPr/>
          <a:lstStyle/>
          <a:p>
            <a:pPr>
              <a:buBlip>
                <a:blip r:embed="rId2"/>
              </a:buBlip>
            </a:pPr>
            <a:endParaRPr/>
          </a:p>
        </p:txBody>
      </p:sp>
      <p:pic>
        <p:nvPicPr>
          <p:cNvPr id="146" name="IMG_3313.jpeg" descr="IMG_3313.jpeg"/>
          <p:cNvPicPr>
            <a:picLocks noChangeAspect="1"/>
          </p:cNvPicPr>
          <p:nvPr/>
        </p:nvPicPr>
        <p:blipFill>
          <a:blip r:embed="rId3"/>
          <a:stretch>
            <a:fillRect/>
          </a:stretch>
        </p:blipFill>
        <p:spPr>
          <a:xfrm>
            <a:off x="0" y="0"/>
            <a:ext cx="12307555" cy="685800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Double-tap to edit"/>
          <p:cNvSpPr txBox="1">
            <a:spLocks noGrp="1"/>
          </p:cNvSpPr>
          <p:nvPr>
            <p:ph type="title"/>
          </p:nvPr>
        </p:nvSpPr>
        <p:spPr>
          <a:prstGeom prst="rect">
            <a:avLst/>
          </a:prstGeom>
        </p:spPr>
        <p:txBody>
          <a:bodyPr/>
          <a:lstStyle/>
          <a:p>
            <a:endParaRPr/>
          </a:p>
        </p:txBody>
      </p:sp>
      <p:sp>
        <p:nvSpPr>
          <p:cNvPr id="149" name="Double-tap to edit"/>
          <p:cNvSpPr txBox="1">
            <a:spLocks noGrp="1"/>
          </p:cNvSpPr>
          <p:nvPr>
            <p:ph type="body" idx="1"/>
          </p:nvPr>
        </p:nvSpPr>
        <p:spPr>
          <a:prstGeom prst="rect">
            <a:avLst/>
          </a:prstGeom>
        </p:spPr>
        <p:txBody>
          <a:bodyPr/>
          <a:lstStyle/>
          <a:p>
            <a:pPr>
              <a:buBlip>
                <a:blip r:embed="rId2"/>
              </a:buBlip>
            </a:pPr>
            <a:endParaRPr/>
          </a:p>
        </p:txBody>
      </p:sp>
      <p:pic>
        <p:nvPicPr>
          <p:cNvPr id="150" name="IMG_3315.jpeg" descr="IMG_3315.jpeg"/>
          <p:cNvPicPr>
            <a:picLocks noChangeAspect="1"/>
          </p:cNvPicPr>
          <p:nvPr/>
        </p:nvPicPr>
        <p:blipFill>
          <a:blip r:embed="rId3"/>
          <a:stretch>
            <a:fillRect/>
          </a:stretch>
        </p:blipFill>
        <p:spPr>
          <a:xfrm>
            <a:off x="120650" y="0"/>
            <a:ext cx="11950700" cy="68580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651249" y="337312"/>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651249" y="1174749"/>
            <a:ext cx="8318501" cy="5336117"/>
          </a:xfrm>
        </p:spPr>
        <p:txBody>
          <a:bodyPr/>
          <a:lstStyle/>
          <a:p>
            <a:pPr marL="285750" indent="-285750">
              <a:lnSpc>
                <a:spcPct val="150000"/>
              </a:lnSpc>
              <a:buFont typeface="Wingdings" pitchFamily="2" charset="2"/>
              <a:buChar char="v"/>
            </a:pPr>
            <a:r>
              <a:rPr lang="en-IN" sz="1800" dirty="0"/>
              <a:t>8086 Microprocessor was developed by Intel in they 1979</a:t>
            </a:r>
          </a:p>
          <a:p>
            <a:pPr marL="285750" indent="-285750">
              <a:lnSpc>
                <a:spcPct val="150000"/>
              </a:lnSpc>
              <a:buFont typeface="Wingdings" pitchFamily="2" charset="2"/>
              <a:buChar char="v"/>
            </a:pPr>
            <a:r>
              <a:rPr lang="en-IN" sz="1800" dirty="0"/>
              <a:t>8086 has 16 bit ALU, that can perform 16 bit arithmetic and logical operations</a:t>
            </a:r>
          </a:p>
          <a:p>
            <a:pPr marL="285750" indent="-285750">
              <a:lnSpc>
                <a:spcPct val="150000"/>
              </a:lnSpc>
              <a:buFont typeface="Wingdings" pitchFamily="2" charset="2"/>
              <a:buChar char="v"/>
            </a:pPr>
            <a:r>
              <a:rPr lang="en-IN" sz="1800" dirty="0"/>
              <a:t>Operating speed is significantly improved as compared to 8085</a:t>
            </a:r>
          </a:p>
          <a:p>
            <a:pPr marL="285750" indent="-285750">
              <a:lnSpc>
                <a:spcPct val="150000"/>
              </a:lnSpc>
              <a:buFont typeface="Wingdings" pitchFamily="2" charset="2"/>
              <a:buChar char="v"/>
            </a:pPr>
            <a:r>
              <a:rPr lang="en-IN" sz="1800" dirty="0"/>
              <a:t>It has 16 bit data bus that transfers 2 bytes of data/machine cycle (as compared to 8085 that did only 1byte/machine)</a:t>
            </a:r>
          </a:p>
          <a:p>
            <a:pPr marL="285750" indent="-285750">
              <a:lnSpc>
                <a:spcPct val="150000"/>
              </a:lnSpc>
              <a:buFont typeface="Wingdings" pitchFamily="2" charset="2"/>
              <a:buChar char="v"/>
            </a:pPr>
            <a:r>
              <a:rPr lang="en-IN" sz="1800" dirty="0"/>
              <a:t>It has 20 bits of Address bus, that can interface 2^20= 1MB (as compared to 8085 that had only 16 bits of address bus)</a:t>
            </a:r>
          </a:p>
          <a:p>
            <a:pPr marL="285750" indent="-285750">
              <a:lnSpc>
                <a:spcPct val="150000"/>
              </a:lnSpc>
              <a:buFont typeface="Wingdings" pitchFamily="2" charset="2"/>
              <a:buChar char="v"/>
            </a:pPr>
            <a:r>
              <a:rPr lang="en-IN" sz="1800" dirty="0"/>
              <a:t>It has two internal hardware units: BIU (Bus Interface Unit) and EU (Execution Unit)</a:t>
            </a:r>
          </a:p>
          <a:p>
            <a:pPr marL="285750" indent="-285750">
              <a:lnSpc>
                <a:spcPct val="150000"/>
              </a:lnSpc>
              <a:buFont typeface="Wingdings" pitchFamily="2" charset="2"/>
              <a:buChar char="v"/>
            </a:pPr>
            <a:r>
              <a:rPr lang="en-IN" sz="1800" dirty="0"/>
              <a:t>Henceforth, it supports pipelining, so that multiple instructions are executed in parallel</a:t>
            </a:r>
          </a:p>
          <a:p>
            <a:pPr marL="285750" indent="-285750">
              <a:lnSpc>
                <a:spcPct val="150000"/>
              </a:lnSpc>
              <a:buFont typeface="Wingdings" pitchFamily="2" charset="2"/>
              <a:buChar char="v"/>
            </a:pPr>
            <a:r>
              <a:rPr lang="en-IN" sz="1800" dirty="0"/>
              <a:t>It has 4 GPRs (General Purpose Registers) which are AX, BX, CX, and DX</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1204448" y="62992"/>
            <a:ext cx="987552" cy="274320"/>
          </a:xfrm>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ouble-tap to edit"/>
          <p:cNvSpPr txBox="1">
            <a:spLocks noGrp="1"/>
          </p:cNvSpPr>
          <p:nvPr>
            <p:ph type="title"/>
          </p:nvPr>
        </p:nvSpPr>
        <p:spPr>
          <a:prstGeom prst="rect">
            <a:avLst/>
          </a:prstGeom>
        </p:spPr>
        <p:txBody>
          <a:bodyPr/>
          <a:lstStyle/>
          <a:p>
            <a:endParaRPr/>
          </a:p>
        </p:txBody>
      </p:sp>
      <p:sp>
        <p:nvSpPr>
          <p:cNvPr id="153" name="Double-tap to edit"/>
          <p:cNvSpPr txBox="1">
            <a:spLocks noGrp="1"/>
          </p:cNvSpPr>
          <p:nvPr>
            <p:ph type="body" idx="1"/>
          </p:nvPr>
        </p:nvSpPr>
        <p:spPr>
          <a:prstGeom prst="rect">
            <a:avLst/>
          </a:prstGeom>
        </p:spPr>
        <p:txBody>
          <a:bodyPr/>
          <a:lstStyle/>
          <a:p>
            <a:pPr>
              <a:buBlip>
                <a:blip r:embed="rId2"/>
              </a:buBlip>
            </a:pPr>
            <a:endParaRPr/>
          </a:p>
        </p:txBody>
      </p:sp>
      <p:pic>
        <p:nvPicPr>
          <p:cNvPr id="154" name="IMG_3316.jpeg" descr="IMG_3316.jpeg"/>
          <p:cNvPicPr>
            <a:picLocks noChangeAspect="1"/>
          </p:cNvPicPr>
          <p:nvPr/>
        </p:nvPicPr>
        <p:blipFill>
          <a:blip r:embed="rId3"/>
          <a:stretch>
            <a:fillRect/>
          </a:stretch>
        </p:blipFill>
        <p:spPr>
          <a:xfrm>
            <a:off x="127000" y="0"/>
            <a:ext cx="11938000" cy="68580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Double-tap to edit"/>
          <p:cNvSpPr txBox="1">
            <a:spLocks noGrp="1"/>
          </p:cNvSpPr>
          <p:nvPr>
            <p:ph type="title"/>
          </p:nvPr>
        </p:nvSpPr>
        <p:spPr>
          <a:xfrm>
            <a:off x="0" y="2562060"/>
            <a:ext cx="4879848" cy="1733877"/>
          </a:xfrm>
          <a:prstGeom prst="rect">
            <a:avLst/>
          </a:prstGeom>
        </p:spPr>
        <p:txBody>
          <a:bodyPr anchor="ctr">
            <a:normAutofit/>
          </a:bodyPr>
          <a:lstStyle/>
          <a:p>
            <a:r>
              <a:rPr lang="en-US" dirty="0"/>
              <a:t>Pin diagram of 8086</a:t>
            </a:r>
            <a:endParaRPr dirty="0"/>
          </a:p>
        </p:txBody>
      </p:sp>
      <p:pic>
        <p:nvPicPr>
          <p:cNvPr id="2" name="Picture 1">
            <a:extLst>
              <a:ext uri="{FF2B5EF4-FFF2-40B4-BE49-F238E27FC236}">
                <a16:creationId xmlns:a16="http://schemas.microsoft.com/office/drawing/2014/main" id="{A1FC9CAA-EFE0-4018-9933-1B803CA180C7}"/>
              </a:ext>
            </a:extLst>
          </p:cNvPr>
          <p:cNvPicPr>
            <a:picLocks noChangeAspect="1"/>
          </p:cNvPicPr>
          <p:nvPr/>
        </p:nvPicPr>
        <p:blipFill>
          <a:blip r:embed="rId2"/>
          <a:stretch>
            <a:fillRect/>
          </a:stretch>
        </p:blipFill>
        <p:spPr>
          <a:xfrm>
            <a:off x="5524937" y="163203"/>
            <a:ext cx="6389040" cy="6531593"/>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Double-tap to edit"/>
          <p:cNvSpPr txBox="1">
            <a:spLocks noGrp="1"/>
          </p:cNvSpPr>
          <p:nvPr>
            <p:ph type="title"/>
          </p:nvPr>
        </p:nvSpPr>
        <p:spPr>
          <a:xfrm>
            <a:off x="7826828" y="1740190"/>
            <a:ext cx="3603171" cy="2724477"/>
          </a:xfrm>
          <a:prstGeom prst="rect">
            <a:avLst/>
          </a:prstGeom>
        </p:spPr>
        <p:txBody>
          <a:bodyPr>
            <a:normAutofit/>
          </a:bodyPr>
          <a:lstStyle/>
          <a:p>
            <a:r>
              <a:rPr lang="en-US" dirty="0"/>
              <a:t>PIN DIAGRAM </a:t>
            </a:r>
            <a:r>
              <a:rPr lang="en-US" sz="2400" i="1" dirty="0"/>
              <a:t>IN MINIMUM MODE OF OPERATION</a:t>
            </a:r>
            <a:endParaRPr i="1" dirty="0"/>
          </a:p>
        </p:txBody>
      </p:sp>
      <p:pic>
        <p:nvPicPr>
          <p:cNvPr id="5" name="Picture 4">
            <a:extLst>
              <a:ext uri="{FF2B5EF4-FFF2-40B4-BE49-F238E27FC236}">
                <a16:creationId xmlns:a16="http://schemas.microsoft.com/office/drawing/2014/main" id="{3D65281F-999F-4019-A69D-136552457BFC}"/>
              </a:ext>
            </a:extLst>
          </p:cNvPr>
          <p:cNvPicPr>
            <a:picLocks noChangeAspect="1"/>
          </p:cNvPicPr>
          <p:nvPr/>
        </p:nvPicPr>
        <p:blipFill>
          <a:blip r:embed="rId2"/>
          <a:stretch>
            <a:fillRect/>
          </a:stretch>
        </p:blipFill>
        <p:spPr>
          <a:xfrm>
            <a:off x="626366" y="163203"/>
            <a:ext cx="6389040" cy="6531593"/>
          </a:xfrm>
          <a:prstGeom prst="rect">
            <a:avLst/>
          </a:prstGeom>
        </p:spPr>
      </p:pic>
      <p:sp>
        <p:nvSpPr>
          <p:cNvPr id="2" name="Rectangle 1">
            <a:extLst>
              <a:ext uri="{FF2B5EF4-FFF2-40B4-BE49-F238E27FC236}">
                <a16:creationId xmlns:a16="http://schemas.microsoft.com/office/drawing/2014/main" id="{84CB97B7-E214-4D7D-960A-6553933FC5D1}"/>
              </a:ext>
            </a:extLst>
          </p:cNvPr>
          <p:cNvSpPr/>
          <p:nvPr/>
        </p:nvSpPr>
        <p:spPr>
          <a:xfrm>
            <a:off x="3015343" y="3102429"/>
            <a:ext cx="1894114" cy="2373085"/>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Arrow Connector 3">
            <a:extLst>
              <a:ext uri="{FF2B5EF4-FFF2-40B4-BE49-F238E27FC236}">
                <a16:creationId xmlns:a16="http://schemas.microsoft.com/office/drawing/2014/main" id="{865CCD95-69B1-4099-8233-F8015F9CF495}"/>
              </a:ext>
            </a:extLst>
          </p:cNvPr>
          <p:cNvCxnSpPr>
            <a:cxnSpLocks/>
          </p:cNvCxnSpPr>
          <p:nvPr/>
        </p:nvCxnSpPr>
        <p:spPr>
          <a:xfrm flipH="1">
            <a:off x="4403271" y="2623457"/>
            <a:ext cx="10123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C25CBA03-4B7B-409D-90E6-D20733E153A7}"/>
              </a:ext>
            </a:extLst>
          </p:cNvPr>
          <p:cNvSpPr/>
          <p:nvPr/>
        </p:nvSpPr>
        <p:spPr>
          <a:xfrm>
            <a:off x="5446811" y="2359481"/>
            <a:ext cx="1393372" cy="527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Connected to </a:t>
            </a:r>
            <a:r>
              <a:rPr lang="en-US" dirty="0" err="1">
                <a:solidFill>
                  <a:schemeClr val="accent6"/>
                </a:solidFill>
              </a:rPr>
              <a:t>Vcc</a:t>
            </a:r>
            <a:endParaRPr lang="en-IN" dirty="0">
              <a:solidFill>
                <a:schemeClr val="accent6"/>
              </a:solidFill>
            </a:endParaRPr>
          </a:p>
        </p:txBody>
      </p:sp>
      <p:sp>
        <p:nvSpPr>
          <p:cNvPr id="9" name="TextBox 8">
            <a:extLst>
              <a:ext uri="{FF2B5EF4-FFF2-40B4-BE49-F238E27FC236}">
                <a16:creationId xmlns:a16="http://schemas.microsoft.com/office/drawing/2014/main" id="{220936F5-860B-482D-B797-CA9F81B6DA5F}"/>
              </a:ext>
            </a:extLst>
          </p:cNvPr>
          <p:cNvSpPr txBox="1"/>
          <p:nvPr/>
        </p:nvSpPr>
        <p:spPr>
          <a:xfrm>
            <a:off x="7532913" y="4464667"/>
            <a:ext cx="4386943" cy="1698350"/>
          </a:xfrm>
          <a:prstGeom prst="rect">
            <a:avLst/>
          </a:prstGeom>
          <a:noFill/>
        </p:spPr>
        <p:txBody>
          <a:bodyPr wrap="square" rtlCol="0">
            <a:spAutoFit/>
          </a:bodyPr>
          <a:lstStyle/>
          <a:p>
            <a:pPr>
              <a:lnSpc>
                <a:spcPct val="150000"/>
              </a:lnSpc>
            </a:pPr>
            <a:r>
              <a:rPr lang="en-US" sz="2400" dirty="0"/>
              <a:t>Note the function of dual functional pins 24-31 when 33</a:t>
            </a:r>
            <a:r>
              <a:rPr lang="en-US" sz="2400" baseline="30000" dirty="0"/>
              <a:t>rd</a:t>
            </a:r>
            <a:r>
              <a:rPr lang="en-US" sz="2400" dirty="0"/>
              <a:t>  pin is connected to </a:t>
            </a:r>
            <a:r>
              <a:rPr lang="en-US" sz="2400" dirty="0" err="1"/>
              <a:t>Vcc</a:t>
            </a:r>
            <a:endParaRPr lang="en-IN" sz="2400"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Double-tap to edit"/>
          <p:cNvSpPr txBox="1">
            <a:spLocks noGrp="1"/>
          </p:cNvSpPr>
          <p:nvPr>
            <p:ph type="title"/>
          </p:nvPr>
        </p:nvSpPr>
        <p:spPr>
          <a:xfrm>
            <a:off x="7826828" y="1740190"/>
            <a:ext cx="3603171" cy="2724477"/>
          </a:xfrm>
          <a:prstGeom prst="rect">
            <a:avLst/>
          </a:prstGeom>
        </p:spPr>
        <p:txBody>
          <a:bodyPr>
            <a:normAutofit/>
          </a:bodyPr>
          <a:lstStyle/>
          <a:p>
            <a:r>
              <a:rPr lang="en-US" dirty="0"/>
              <a:t>PIN DIAGRAM </a:t>
            </a:r>
            <a:r>
              <a:rPr lang="en-US" sz="2400" i="1" dirty="0"/>
              <a:t>IN maximum MODE OF OPERATION</a:t>
            </a:r>
            <a:endParaRPr i="1" dirty="0"/>
          </a:p>
        </p:txBody>
      </p:sp>
      <p:pic>
        <p:nvPicPr>
          <p:cNvPr id="5" name="Picture 4">
            <a:extLst>
              <a:ext uri="{FF2B5EF4-FFF2-40B4-BE49-F238E27FC236}">
                <a16:creationId xmlns:a16="http://schemas.microsoft.com/office/drawing/2014/main" id="{3D65281F-999F-4019-A69D-136552457BFC}"/>
              </a:ext>
            </a:extLst>
          </p:cNvPr>
          <p:cNvPicPr>
            <a:picLocks noChangeAspect="1"/>
          </p:cNvPicPr>
          <p:nvPr/>
        </p:nvPicPr>
        <p:blipFill>
          <a:blip r:embed="rId2"/>
          <a:stretch>
            <a:fillRect/>
          </a:stretch>
        </p:blipFill>
        <p:spPr>
          <a:xfrm>
            <a:off x="626366" y="163203"/>
            <a:ext cx="6389040" cy="6531593"/>
          </a:xfrm>
          <a:prstGeom prst="rect">
            <a:avLst/>
          </a:prstGeom>
        </p:spPr>
      </p:pic>
      <p:sp>
        <p:nvSpPr>
          <p:cNvPr id="2" name="Rectangle 1">
            <a:extLst>
              <a:ext uri="{FF2B5EF4-FFF2-40B4-BE49-F238E27FC236}">
                <a16:creationId xmlns:a16="http://schemas.microsoft.com/office/drawing/2014/main" id="{84CB97B7-E214-4D7D-960A-6553933FC5D1}"/>
              </a:ext>
            </a:extLst>
          </p:cNvPr>
          <p:cNvSpPr/>
          <p:nvPr/>
        </p:nvSpPr>
        <p:spPr>
          <a:xfrm>
            <a:off x="5121292" y="3102429"/>
            <a:ext cx="1718891" cy="2166258"/>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Arrow Connector 3">
            <a:extLst>
              <a:ext uri="{FF2B5EF4-FFF2-40B4-BE49-F238E27FC236}">
                <a16:creationId xmlns:a16="http://schemas.microsoft.com/office/drawing/2014/main" id="{865CCD95-69B1-4099-8233-F8015F9CF495}"/>
              </a:ext>
            </a:extLst>
          </p:cNvPr>
          <p:cNvCxnSpPr>
            <a:cxnSpLocks/>
          </p:cNvCxnSpPr>
          <p:nvPr/>
        </p:nvCxnSpPr>
        <p:spPr>
          <a:xfrm flipH="1">
            <a:off x="4403271" y="2623457"/>
            <a:ext cx="10123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C25CBA03-4B7B-409D-90E6-D20733E153A7}"/>
              </a:ext>
            </a:extLst>
          </p:cNvPr>
          <p:cNvSpPr/>
          <p:nvPr/>
        </p:nvSpPr>
        <p:spPr>
          <a:xfrm>
            <a:off x="5446811" y="2359481"/>
            <a:ext cx="1393372" cy="527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Connected to GND</a:t>
            </a:r>
            <a:endParaRPr lang="en-IN" dirty="0">
              <a:solidFill>
                <a:schemeClr val="accent6"/>
              </a:solidFill>
            </a:endParaRPr>
          </a:p>
        </p:txBody>
      </p:sp>
      <p:sp>
        <p:nvSpPr>
          <p:cNvPr id="8" name="TextBox 7">
            <a:extLst>
              <a:ext uri="{FF2B5EF4-FFF2-40B4-BE49-F238E27FC236}">
                <a16:creationId xmlns:a16="http://schemas.microsoft.com/office/drawing/2014/main" id="{9AB63BC4-12E1-472D-8CC3-200629852555}"/>
              </a:ext>
            </a:extLst>
          </p:cNvPr>
          <p:cNvSpPr txBox="1"/>
          <p:nvPr/>
        </p:nvSpPr>
        <p:spPr>
          <a:xfrm>
            <a:off x="7532913" y="4464667"/>
            <a:ext cx="4386943" cy="1698350"/>
          </a:xfrm>
          <a:prstGeom prst="rect">
            <a:avLst/>
          </a:prstGeom>
          <a:noFill/>
        </p:spPr>
        <p:txBody>
          <a:bodyPr wrap="square" rtlCol="0">
            <a:spAutoFit/>
          </a:bodyPr>
          <a:lstStyle/>
          <a:p>
            <a:pPr>
              <a:lnSpc>
                <a:spcPct val="150000"/>
              </a:lnSpc>
            </a:pPr>
            <a:r>
              <a:rPr lang="en-US" sz="2400" dirty="0"/>
              <a:t>Note the function of dual functional pins 24-31 when 33</a:t>
            </a:r>
            <a:r>
              <a:rPr lang="en-US" sz="2400" baseline="30000" dirty="0"/>
              <a:t>rd</a:t>
            </a:r>
            <a:r>
              <a:rPr lang="en-US" sz="2400" dirty="0"/>
              <a:t>  pin is connected to Ground.</a:t>
            </a:r>
            <a:endParaRPr lang="en-IN" sz="2400" dirty="0"/>
          </a:p>
        </p:txBody>
      </p:sp>
    </p:spTree>
    <p:extLst>
      <p:ext uri="{BB962C8B-B14F-4D97-AF65-F5344CB8AC3E}">
        <p14:creationId xmlns:p14="http://schemas.microsoft.com/office/powerpoint/2010/main" val="187456818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Double-tap to edit"/>
          <p:cNvSpPr txBox="1">
            <a:spLocks noGrp="1"/>
          </p:cNvSpPr>
          <p:nvPr>
            <p:ph type="title"/>
          </p:nvPr>
        </p:nvSpPr>
        <p:spPr>
          <a:prstGeom prst="rect">
            <a:avLst/>
          </a:prstGeom>
        </p:spPr>
        <p:txBody>
          <a:bodyPr/>
          <a:lstStyle/>
          <a:p>
            <a:endParaRPr/>
          </a:p>
        </p:txBody>
      </p:sp>
      <p:sp>
        <p:nvSpPr>
          <p:cNvPr id="169" name="Double-tap to edit"/>
          <p:cNvSpPr txBox="1">
            <a:spLocks noGrp="1"/>
          </p:cNvSpPr>
          <p:nvPr>
            <p:ph type="body" idx="1"/>
          </p:nvPr>
        </p:nvSpPr>
        <p:spPr>
          <a:prstGeom prst="rect">
            <a:avLst/>
          </a:prstGeom>
        </p:spPr>
        <p:txBody>
          <a:bodyPr/>
          <a:lstStyle/>
          <a:p>
            <a:pPr>
              <a:buBlip>
                <a:blip r:embed="rId2"/>
              </a:buBlip>
            </a:pPr>
            <a:endParaRPr/>
          </a:p>
        </p:txBody>
      </p:sp>
      <p:pic>
        <p:nvPicPr>
          <p:cNvPr id="170" name="IMG_3320.jpeg" descr="IMG_3320.jpeg"/>
          <p:cNvPicPr>
            <a:picLocks noChangeAspect="1"/>
          </p:cNvPicPr>
          <p:nvPr/>
        </p:nvPicPr>
        <p:blipFill>
          <a:blip r:embed="rId3"/>
          <a:stretch>
            <a:fillRect/>
          </a:stretch>
        </p:blipFill>
        <p:spPr>
          <a:xfrm>
            <a:off x="28575" y="0"/>
            <a:ext cx="12134850" cy="685800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Double-tap to edit"/>
          <p:cNvSpPr txBox="1">
            <a:spLocks noGrp="1"/>
          </p:cNvSpPr>
          <p:nvPr>
            <p:ph type="title"/>
          </p:nvPr>
        </p:nvSpPr>
        <p:spPr>
          <a:prstGeom prst="rect">
            <a:avLst/>
          </a:prstGeom>
        </p:spPr>
        <p:txBody>
          <a:bodyPr/>
          <a:lstStyle/>
          <a:p>
            <a:endParaRPr/>
          </a:p>
        </p:txBody>
      </p:sp>
      <p:sp>
        <p:nvSpPr>
          <p:cNvPr id="173" name="Double-tap to edit"/>
          <p:cNvSpPr txBox="1">
            <a:spLocks noGrp="1"/>
          </p:cNvSpPr>
          <p:nvPr>
            <p:ph type="body" idx="1"/>
          </p:nvPr>
        </p:nvSpPr>
        <p:spPr>
          <a:prstGeom prst="rect">
            <a:avLst/>
          </a:prstGeom>
        </p:spPr>
        <p:txBody>
          <a:bodyPr/>
          <a:lstStyle/>
          <a:p>
            <a:pPr>
              <a:buBlip>
                <a:blip r:embed="rId2"/>
              </a:buBlip>
            </a:pPr>
            <a:endParaRPr/>
          </a:p>
        </p:txBody>
      </p:sp>
      <p:pic>
        <p:nvPicPr>
          <p:cNvPr id="174" name="IMG_3321.jpeg" descr="IMG_3321.jpeg"/>
          <p:cNvPicPr>
            <a:picLocks noChangeAspect="1"/>
          </p:cNvPicPr>
          <p:nvPr/>
        </p:nvPicPr>
        <p:blipFill>
          <a:blip r:embed="rId3"/>
          <a:stretch>
            <a:fillRect/>
          </a:stretch>
        </p:blipFill>
        <p:spPr>
          <a:xfrm>
            <a:off x="69850" y="0"/>
            <a:ext cx="12052300" cy="6858000"/>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Double-tap to edit"/>
          <p:cNvSpPr txBox="1">
            <a:spLocks noGrp="1"/>
          </p:cNvSpPr>
          <p:nvPr>
            <p:ph type="title"/>
          </p:nvPr>
        </p:nvSpPr>
        <p:spPr>
          <a:prstGeom prst="rect">
            <a:avLst/>
          </a:prstGeom>
        </p:spPr>
        <p:txBody>
          <a:bodyPr/>
          <a:lstStyle/>
          <a:p>
            <a:endParaRPr/>
          </a:p>
        </p:txBody>
      </p:sp>
      <p:sp>
        <p:nvSpPr>
          <p:cNvPr id="177" name="Double-tap to edit"/>
          <p:cNvSpPr txBox="1">
            <a:spLocks noGrp="1"/>
          </p:cNvSpPr>
          <p:nvPr>
            <p:ph type="body" idx="1"/>
          </p:nvPr>
        </p:nvSpPr>
        <p:spPr>
          <a:prstGeom prst="rect">
            <a:avLst/>
          </a:prstGeom>
        </p:spPr>
        <p:txBody>
          <a:bodyPr/>
          <a:lstStyle/>
          <a:p>
            <a:pPr>
              <a:buBlip>
                <a:blip r:embed="rId2"/>
              </a:buBlip>
            </a:pPr>
            <a:endParaRPr/>
          </a:p>
        </p:txBody>
      </p:sp>
      <p:pic>
        <p:nvPicPr>
          <p:cNvPr id="178" name="IMG_3322.jpeg" descr="IMG_3322.jpeg"/>
          <p:cNvPicPr>
            <a:picLocks noChangeAspect="1"/>
          </p:cNvPicPr>
          <p:nvPr/>
        </p:nvPicPr>
        <p:blipFill>
          <a:blip r:embed="rId3"/>
          <a:stretch>
            <a:fillRect/>
          </a:stretch>
        </p:blipFill>
        <p:spPr>
          <a:xfrm>
            <a:off x="28575" y="0"/>
            <a:ext cx="12134850" cy="685800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Double-tap to edit"/>
          <p:cNvSpPr txBox="1">
            <a:spLocks noGrp="1"/>
          </p:cNvSpPr>
          <p:nvPr>
            <p:ph type="title"/>
          </p:nvPr>
        </p:nvSpPr>
        <p:spPr>
          <a:prstGeom prst="rect">
            <a:avLst/>
          </a:prstGeom>
        </p:spPr>
        <p:txBody>
          <a:bodyPr/>
          <a:lstStyle/>
          <a:p>
            <a:endParaRPr/>
          </a:p>
        </p:txBody>
      </p:sp>
      <p:sp>
        <p:nvSpPr>
          <p:cNvPr id="185" name="Double-tap to edit"/>
          <p:cNvSpPr txBox="1">
            <a:spLocks noGrp="1"/>
          </p:cNvSpPr>
          <p:nvPr>
            <p:ph type="body" idx="1"/>
          </p:nvPr>
        </p:nvSpPr>
        <p:spPr>
          <a:prstGeom prst="rect">
            <a:avLst/>
          </a:prstGeom>
        </p:spPr>
        <p:txBody>
          <a:bodyPr/>
          <a:lstStyle/>
          <a:p>
            <a:pPr>
              <a:buBlip>
                <a:blip r:embed="rId2"/>
              </a:buBlip>
            </a:pPr>
            <a:endParaRPr/>
          </a:p>
        </p:txBody>
      </p:sp>
      <p:pic>
        <p:nvPicPr>
          <p:cNvPr id="186" name="IMG_3324.jpeg" descr="IMG_3324.jpeg"/>
          <p:cNvPicPr>
            <a:picLocks noChangeAspect="1"/>
          </p:cNvPicPr>
          <p:nvPr/>
        </p:nvPicPr>
        <p:blipFill>
          <a:blip r:embed="rId3"/>
          <a:stretch>
            <a:fillRect/>
          </a:stretch>
        </p:blipFill>
        <p:spPr>
          <a:xfrm>
            <a:off x="34925" y="0"/>
            <a:ext cx="12122150" cy="685800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Double-tap to edit"/>
          <p:cNvSpPr txBox="1">
            <a:spLocks noGrp="1"/>
          </p:cNvSpPr>
          <p:nvPr>
            <p:ph type="title"/>
          </p:nvPr>
        </p:nvSpPr>
        <p:spPr>
          <a:prstGeom prst="rect">
            <a:avLst/>
          </a:prstGeom>
        </p:spPr>
        <p:txBody>
          <a:bodyPr/>
          <a:lstStyle/>
          <a:p>
            <a:endParaRPr/>
          </a:p>
        </p:txBody>
      </p:sp>
      <p:sp>
        <p:nvSpPr>
          <p:cNvPr id="189" name="Double-tap to edit"/>
          <p:cNvSpPr txBox="1">
            <a:spLocks noGrp="1"/>
          </p:cNvSpPr>
          <p:nvPr>
            <p:ph type="body" idx="1"/>
          </p:nvPr>
        </p:nvSpPr>
        <p:spPr>
          <a:prstGeom prst="rect">
            <a:avLst/>
          </a:prstGeom>
        </p:spPr>
        <p:txBody>
          <a:bodyPr/>
          <a:lstStyle/>
          <a:p>
            <a:pPr>
              <a:buBlip>
                <a:blip r:embed="rId2"/>
              </a:buBlip>
            </a:pPr>
            <a:endParaRPr/>
          </a:p>
        </p:txBody>
      </p:sp>
      <p:pic>
        <p:nvPicPr>
          <p:cNvPr id="190" name="IMG_3325.jpeg" descr="IMG_3325.jpeg"/>
          <p:cNvPicPr>
            <a:picLocks noChangeAspect="1"/>
          </p:cNvPicPr>
          <p:nvPr/>
        </p:nvPicPr>
        <p:blipFill>
          <a:blip r:embed="rId3"/>
          <a:stretch>
            <a:fillRect/>
          </a:stretch>
        </p:blipFill>
        <p:spPr>
          <a:xfrm>
            <a:off x="76200" y="0"/>
            <a:ext cx="12039600" cy="6858000"/>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Double-tap to edit"/>
          <p:cNvSpPr txBox="1">
            <a:spLocks noGrp="1"/>
          </p:cNvSpPr>
          <p:nvPr>
            <p:ph type="title"/>
          </p:nvPr>
        </p:nvSpPr>
        <p:spPr>
          <a:prstGeom prst="rect">
            <a:avLst/>
          </a:prstGeom>
        </p:spPr>
        <p:txBody>
          <a:bodyPr/>
          <a:lstStyle/>
          <a:p>
            <a:endParaRPr/>
          </a:p>
        </p:txBody>
      </p:sp>
      <p:sp>
        <p:nvSpPr>
          <p:cNvPr id="193" name="Double-tap to edit"/>
          <p:cNvSpPr txBox="1">
            <a:spLocks noGrp="1"/>
          </p:cNvSpPr>
          <p:nvPr>
            <p:ph type="body" idx="1"/>
          </p:nvPr>
        </p:nvSpPr>
        <p:spPr>
          <a:prstGeom prst="rect">
            <a:avLst/>
          </a:prstGeom>
        </p:spPr>
        <p:txBody>
          <a:bodyPr/>
          <a:lstStyle/>
          <a:p>
            <a:pPr>
              <a:buBlip>
                <a:blip r:embed="rId2"/>
              </a:buBlip>
            </a:pPr>
            <a:endParaRPr/>
          </a:p>
        </p:txBody>
      </p:sp>
      <p:pic>
        <p:nvPicPr>
          <p:cNvPr id="194" name="IMG_3326.jpeg" descr="IMG_3326.jpeg"/>
          <p:cNvPicPr>
            <a:picLocks noChangeAspect="1"/>
          </p:cNvPicPr>
          <p:nvPr/>
        </p:nvPicPr>
        <p:blipFill>
          <a:blip r:embed="rId3"/>
          <a:stretch>
            <a:fillRect/>
          </a:stretch>
        </p:blipFill>
        <p:spPr>
          <a:xfrm>
            <a:off x="53975" y="0"/>
            <a:ext cx="12084050" cy="68580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651249" y="337312"/>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651249" y="1174749"/>
            <a:ext cx="8318501" cy="5336117"/>
          </a:xfrm>
        </p:spPr>
        <p:txBody>
          <a:bodyPr/>
          <a:lstStyle/>
          <a:p>
            <a:pPr marL="285750" indent="-285750">
              <a:lnSpc>
                <a:spcPct val="150000"/>
              </a:lnSpc>
              <a:buFont typeface="Wingdings" pitchFamily="2" charset="2"/>
              <a:buChar char="v"/>
            </a:pPr>
            <a:r>
              <a:rPr lang="en-IN" sz="1800" dirty="0"/>
              <a:t>They can be used as 8 bit registers as well by splitting support provided by the instruction set, like AH, AL, BH, BL, CH, CL and DH, DL wherein, H refers to higher and L refers to lower</a:t>
            </a:r>
          </a:p>
          <a:p>
            <a:pPr marL="285750" indent="-285750">
              <a:lnSpc>
                <a:spcPct val="150000"/>
              </a:lnSpc>
              <a:buFont typeface="Wingdings" pitchFamily="2" charset="2"/>
              <a:buChar char="v"/>
            </a:pPr>
            <a:r>
              <a:rPr lang="en-IN" sz="1800" dirty="0"/>
              <a:t>There are two 16 bits index registers (</a:t>
            </a:r>
            <a:r>
              <a:rPr lang="en-IN" sz="1800" dirty="0" err="1"/>
              <a:t>SI</a:t>
            </a:r>
            <a:r>
              <a:rPr lang="en-IN" sz="1800" dirty="0"/>
              <a:t> and DI). Two 16 bits stack pointers (SP and BP)</a:t>
            </a:r>
          </a:p>
          <a:p>
            <a:pPr marL="285750" indent="-285750">
              <a:lnSpc>
                <a:spcPct val="150000"/>
              </a:lnSpc>
              <a:buFont typeface="Wingdings" pitchFamily="2" charset="2"/>
              <a:buChar char="v"/>
            </a:pPr>
            <a:r>
              <a:rPr lang="en-IN" sz="1800" dirty="0"/>
              <a:t>8086 supports memory segmentation (CS, DS, ES and SS) CS- Code Segment; DS-Data Segment, ES-Extra Segment and SS-Stack Segment</a:t>
            </a:r>
          </a:p>
          <a:p>
            <a:pPr marL="285750" indent="-285750">
              <a:lnSpc>
                <a:spcPct val="150000"/>
              </a:lnSpc>
              <a:buFont typeface="Wingdings" pitchFamily="2" charset="2"/>
              <a:buChar char="v"/>
            </a:pPr>
            <a:r>
              <a:rPr lang="en-IN" sz="1800" dirty="0"/>
              <a:t>16 –bits flag register with some additional flags (status flag and control flag)</a:t>
            </a:r>
          </a:p>
          <a:p>
            <a:pPr marL="285750" indent="-285750">
              <a:lnSpc>
                <a:spcPct val="150000"/>
              </a:lnSpc>
              <a:buFont typeface="Wingdings" pitchFamily="2" charset="2"/>
              <a:buChar char="v"/>
            </a:pPr>
            <a:r>
              <a:rPr lang="en-IN" sz="1800" dirty="0"/>
              <a:t>Two hardware modes: Maximum mode and minimum mode </a:t>
            </a:r>
          </a:p>
          <a:p>
            <a:pPr marL="971550" lvl="1" indent="-285750">
              <a:lnSpc>
                <a:spcPct val="150000"/>
              </a:lnSpc>
              <a:buFont typeface="Wingdings" pitchFamily="2" charset="2"/>
              <a:buChar char="v"/>
            </a:pPr>
            <a:r>
              <a:rPr lang="en-IN" sz="1800" dirty="0"/>
              <a:t>Maximum mode: We can operate 8086 with multiple processors</a:t>
            </a:r>
          </a:p>
          <a:p>
            <a:pPr marL="971550" lvl="1" indent="-285750">
              <a:lnSpc>
                <a:spcPct val="150000"/>
              </a:lnSpc>
              <a:buFont typeface="Wingdings" pitchFamily="2" charset="2"/>
              <a:buChar char="v"/>
            </a:pPr>
            <a:r>
              <a:rPr lang="en-IN" sz="1800" dirty="0"/>
              <a:t>Minimum mode: Single 8086 will function</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1204448" y="0"/>
            <a:ext cx="987552" cy="274320"/>
          </a:xfrm>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148886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ouble-tap to edit"/>
          <p:cNvSpPr txBox="1">
            <a:spLocks noGrp="1"/>
          </p:cNvSpPr>
          <p:nvPr>
            <p:ph type="title"/>
          </p:nvPr>
        </p:nvSpPr>
        <p:spPr>
          <a:prstGeom prst="rect">
            <a:avLst/>
          </a:prstGeom>
        </p:spPr>
        <p:txBody>
          <a:bodyPr/>
          <a:lstStyle/>
          <a:p>
            <a:endParaRPr/>
          </a:p>
        </p:txBody>
      </p:sp>
      <p:sp>
        <p:nvSpPr>
          <p:cNvPr id="197" name="Double-tap to edit"/>
          <p:cNvSpPr txBox="1">
            <a:spLocks noGrp="1"/>
          </p:cNvSpPr>
          <p:nvPr>
            <p:ph type="body" idx="1"/>
          </p:nvPr>
        </p:nvSpPr>
        <p:spPr>
          <a:prstGeom prst="rect">
            <a:avLst/>
          </a:prstGeom>
        </p:spPr>
        <p:txBody>
          <a:bodyPr/>
          <a:lstStyle/>
          <a:p>
            <a:pPr>
              <a:buBlip>
                <a:blip r:embed="rId2"/>
              </a:buBlip>
            </a:pPr>
            <a:endParaRPr/>
          </a:p>
        </p:txBody>
      </p:sp>
      <p:pic>
        <p:nvPicPr>
          <p:cNvPr id="198" name="IMG_3327.jpeg" descr="IMG_3327.jpeg"/>
          <p:cNvPicPr>
            <a:picLocks noChangeAspect="1"/>
          </p:cNvPicPr>
          <p:nvPr/>
        </p:nvPicPr>
        <p:blipFill>
          <a:blip r:embed="rId3"/>
          <a:stretch>
            <a:fillRect/>
          </a:stretch>
        </p:blipFill>
        <p:spPr>
          <a:xfrm>
            <a:off x="79375" y="0"/>
            <a:ext cx="12033250" cy="68580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Double-tap to edit"/>
          <p:cNvSpPr txBox="1">
            <a:spLocks noGrp="1"/>
          </p:cNvSpPr>
          <p:nvPr>
            <p:ph type="title"/>
          </p:nvPr>
        </p:nvSpPr>
        <p:spPr>
          <a:prstGeom prst="rect">
            <a:avLst/>
          </a:prstGeom>
        </p:spPr>
        <p:txBody>
          <a:bodyPr/>
          <a:lstStyle/>
          <a:p>
            <a:endParaRPr/>
          </a:p>
        </p:txBody>
      </p:sp>
      <p:sp>
        <p:nvSpPr>
          <p:cNvPr id="201" name="Double-tap to edit"/>
          <p:cNvSpPr txBox="1">
            <a:spLocks noGrp="1"/>
          </p:cNvSpPr>
          <p:nvPr>
            <p:ph type="body" idx="1"/>
          </p:nvPr>
        </p:nvSpPr>
        <p:spPr>
          <a:prstGeom prst="rect">
            <a:avLst/>
          </a:prstGeom>
        </p:spPr>
        <p:txBody>
          <a:bodyPr/>
          <a:lstStyle/>
          <a:p>
            <a:pPr>
              <a:buBlip>
                <a:blip r:embed="rId2"/>
              </a:buBlip>
            </a:pPr>
            <a:endParaRPr/>
          </a:p>
        </p:txBody>
      </p:sp>
      <p:pic>
        <p:nvPicPr>
          <p:cNvPr id="202" name="IMG_3329.jpeg" descr="IMG_3329.jpeg"/>
          <p:cNvPicPr>
            <a:picLocks noChangeAspect="1"/>
          </p:cNvPicPr>
          <p:nvPr/>
        </p:nvPicPr>
        <p:blipFill>
          <a:blip r:embed="rId3"/>
          <a:stretch>
            <a:fillRect/>
          </a:stretch>
        </p:blipFill>
        <p:spPr>
          <a:xfrm>
            <a:off x="136525" y="0"/>
            <a:ext cx="11918950" cy="68580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Double-tap to edit"/>
          <p:cNvSpPr txBox="1">
            <a:spLocks noGrp="1"/>
          </p:cNvSpPr>
          <p:nvPr>
            <p:ph type="title"/>
          </p:nvPr>
        </p:nvSpPr>
        <p:spPr>
          <a:xfrm>
            <a:off x="212852" y="436299"/>
            <a:ext cx="4553277" cy="1995134"/>
          </a:xfrm>
          <a:prstGeom prst="rect">
            <a:avLst/>
          </a:prstGeom>
        </p:spPr>
        <p:txBody>
          <a:bodyPr>
            <a:normAutofit/>
          </a:bodyPr>
          <a:lstStyle/>
          <a:p>
            <a:r>
              <a:rPr lang="en-US" dirty="0"/>
              <a:t>Generation of control signals</a:t>
            </a:r>
            <a:endParaRPr dirty="0"/>
          </a:p>
        </p:txBody>
      </p:sp>
      <p:pic>
        <p:nvPicPr>
          <p:cNvPr id="2" name="Picture 1">
            <a:extLst>
              <a:ext uri="{FF2B5EF4-FFF2-40B4-BE49-F238E27FC236}">
                <a16:creationId xmlns:a16="http://schemas.microsoft.com/office/drawing/2014/main" id="{3B6CD178-566A-4606-8393-035CCB68DE68}"/>
              </a:ext>
            </a:extLst>
          </p:cNvPr>
          <p:cNvPicPr>
            <a:picLocks noChangeAspect="1"/>
          </p:cNvPicPr>
          <p:nvPr/>
        </p:nvPicPr>
        <p:blipFill>
          <a:blip r:embed="rId2"/>
          <a:stretch>
            <a:fillRect/>
          </a:stretch>
        </p:blipFill>
        <p:spPr>
          <a:xfrm>
            <a:off x="5597817" y="228949"/>
            <a:ext cx="6381331" cy="6411337"/>
          </a:xfrm>
          <a:prstGeom prst="rect">
            <a:avLst/>
          </a:prstGeom>
        </p:spPr>
      </p:pic>
      <p:pic>
        <p:nvPicPr>
          <p:cNvPr id="3" name="Picture 2">
            <a:extLst>
              <a:ext uri="{FF2B5EF4-FFF2-40B4-BE49-F238E27FC236}">
                <a16:creationId xmlns:a16="http://schemas.microsoft.com/office/drawing/2014/main" id="{70BCD21D-3F1F-4EAB-8034-DA3A05AB8557}"/>
              </a:ext>
            </a:extLst>
          </p:cNvPr>
          <p:cNvPicPr>
            <a:picLocks noChangeAspect="1"/>
          </p:cNvPicPr>
          <p:nvPr/>
        </p:nvPicPr>
        <p:blipFill>
          <a:blip r:embed="rId3"/>
          <a:stretch>
            <a:fillRect/>
          </a:stretch>
        </p:blipFill>
        <p:spPr>
          <a:xfrm>
            <a:off x="212852" y="3200955"/>
            <a:ext cx="5127391" cy="1995134"/>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Double-tap to edit"/>
          <p:cNvSpPr txBox="1">
            <a:spLocks noGrp="1"/>
          </p:cNvSpPr>
          <p:nvPr>
            <p:ph type="title"/>
          </p:nvPr>
        </p:nvSpPr>
        <p:spPr>
          <a:prstGeom prst="rect">
            <a:avLst/>
          </a:prstGeom>
        </p:spPr>
        <p:txBody>
          <a:bodyPr/>
          <a:lstStyle/>
          <a:p>
            <a:endParaRPr/>
          </a:p>
        </p:txBody>
      </p:sp>
      <p:sp>
        <p:nvSpPr>
          <p:cNvPr id="209" name="Double-tap to edit"/>
          <p:cNvSpPr txBox="1">
            <a:spLocks noGrp="1"/>
          </p:cNvSpPr>
          <p:nvPr>
            <p:ph type="body" idx="1"/>
          </p:nvPr>
        </p:nvSpPr>
        <p:spPr>
          <a:prstGeom prst="rect">
            <a:avLst/>
          </a:prstGeom>
        </p:spPr>
        <p:txBody>
          <a:bodyPr/>
          <a:lstStyle/>
          <a:p>
            <a:pPr>
              <a:buBlip>
                <a:blip r:embed="rId2"/>
              </a:buBlip>
            </a:pPr>
            <a:endParaRPr/>
          </a:p>
        </p:txBody>
      </p:sp>
      <p:pic>
        <p:nvPicPr>
          <p:cNvPr id="210" name="IMG_3332.png" descr="IMG_3332.png"/>
          <p:cNvPicPr>
            <a:picLocks noChangeAspect="1"/>
          </p:cNvPicPr>
          <p:nvPr/>
        </p:nvPicPr>
        <p:blipFill rotWithShape="1">
          <a:blip r:embed="rId3"/>
          <a:srcRect l="9069" r="9040"/>
          <a:stretch/>
        </p:blipFill>
        <p:spPr>
          <a:xfrm>
            <a:off x="0" y="0"/>
            <a:ext cx="12192000" cy="6858000"/>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Double-tap to edit"/>
          <p:cNvSpPr txBox="1">
            <a:spLocks noGrp="1"/>
          </p:cNvSpPr>
          <p:nvPr>
            <p:ph type="title"/>
          </p:nvPr>
        </p:nvSpPr>
        <p:spPr>
          <a:prstGeom prst="rect">
            <a:avLst/>
          </a:prstGeom>
        </p:spPr>
        <p:txBody>
          <a:bodyPr/>
          <a:lstStyle/>
          <a:p>
            <a:endParaRPr/>
          </a:p>
        </p:txBody>
      </p:sp>
      <p:sp>
        <p:nvSpPr>
          <p:cNvPr id="213" name="Double-tap to edit"/>
          <p:cNvSpPr txBox="1">
            <a:spLocks noGrp="1"/>
          </p:cNvSpPr>
          <p:nvPr>
            <p:ph type="body" idx="1"/>
          </p:nvPr>
        </p:nvSpPr>
        <p:spPr>
          <a:prstGeom prst="rect">
            <a:avLst/>
          </a:prstGeom>
        </p:spPr>
        <p:txBody>
          <a:bodyPr/>
          <a:lstStyle/>
          <a:p>
            <a:pPr>
              <a:buBlip>
                <a:blip r:embed="rId2"/>
              </a:buBlip>
            </a:pPr>
            <a:endParaRPr/>
          </a:p>
        </p:txBody>
      </p:sp>
      <p:pic>
        <p:nvPicPr>
          <p:cNvPr id="214" name="IMG_3333.png" descr="IMG_3333.png"/>
          <p:cNvPicPr>
            <a:picLocks noChangeAspect="1"/>
          </p:cNvPicPr>
          <p:nvPr/>
        </p:nvPicPr>
        <p:blipFill rotWithShape="1">
          <a:blip r:embed="rId3"/>
          <a:srcRect l="8983" r="8866"/>
          <a:stretch/>
        </p:blipFill>
        <p:spPr>
          <a:xfrm>
            <a:off x="0" y="0"/>
            <a:ext cx="12192000" cy="6858000"/>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E0EC43-8AC8-40F2-95F7-1F9077FC4BD3}"/>
              </a:ext>
            </a:extLst>
          </p:cNvPr>
          <p:cNvPicPr>
            <a:picLocks noChangeAspect="1"/>
          </p:cNvPicPr>
          <p:nvPr/>
        </p:nvPicPr>
        <p:blipFill>
          <a:blip r:embed="rId2"/>
          <a:stretch>
            <a:fillRect/>
          </a:stretch>
        </p:blipFill>
        <p:spPr>
          <a:xfrm>
            <a:off x="4764366" y="981687"/>
            <a:ext cx="7035748" cy="5689707"/>
          </a:xfrm>
          <a:prstGeom prst="rect">
            <a:avLst/>
          </a:prstGeom>
        </p:spPr>
      </p:pic>
      <p:sp>
        <p:nvSpPr>
          <p:cNvPr id="216" name="Double-tap to edit"/>
          <p:cNvSpPr txBox="1">
            <a:spLocks noGrp="1"/>
          </p:cNvSpPr>
          <p:nvPr>
            <p:ph type="title"/>
          </p:nvPr>
        </p:nvSpPr>
        <p:spPr>
          <a:xfrm>
            <a:off x="391886" y="279703"/>
            <a:ext cx="10961914" cy="1403967"/>
          </a:xfrm>
          <a:prstGeom prst="rect">
            <a:avLst/>
          </a:prstGeom>
        </p:spPr>
        <p:txBody>
          <a:bodyPr>
            <a:normAutofit/>
          </a:bodyPr>
          <a:lstStyle/>
          <a:p>
            <a:r>
              <a:rPr lang="en-US" sz="3600" dirty="0"/>
              <a:t>Minimum mode configuration</a:t>
            </a:r>
            <a:endParaRPr sz="3600"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prstGeom prst="rect">
            <a:avLst/>
          </a:prstGeom>
        </p:spPr>
        <p:txBody>
          <a:bodyPr/>
          <a:lstStyle/>
          <a:p>
            <a:endParaRPr/>
          </a:p>
        </p:txBody>
      </p:sp>
      <p:sp>
        <p:nvSpPr>
          <p:cNvPr id="217" name="Double-tap to edit"/>
          <p:cNvSpPr txBox="1">
            <a:spLocks noGrp="1"/>
          </p:cNvSpPr>
          <p:nvPr>
            <p:ph type="body" idx="1"/>
          </p:nvPr>
        </p:nvSpPr>
        <p:spPr>
          <a:prstGeom prst="rect">
            <a:avLst/>
          </a:prstGeom>
        </p:spPr>
        <p:txBody>
          <a:bodyPr/>
          <a:lstStyle/>
          <a:p>
            <a:pPr>
              <a:buBlip>
                <a:blip r:embed="rId2"/>
              </a:buBlip>
            </a:pPr>
            <a:endParaRPr/>
          </a:p>
        </p:txBody>
      </p:sp>
      <p:pic>
        <p:nvPicPr>
          <p:cNvPr id="3" name="Picture 2">
            <a:extLst>
              <a:ext uri="{FF2B5EF4-FFF2-40B4-BE49-F238E27FC236}">
                <a16:creationId xmlns:a16="http://schemas.microsoft.com/office/drawing/2014/main" id="{19B53C77-7F13-4942-B8BF-273D30A14AC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4021658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prstGeom prst="rect">
            <a:avLst/>
          </a:prstGeom>
        </p:spPr>
        <p:txBody>
          <a:bodyPr/>
          <a:lstStyle/>
          <a:p>
            <a:endParaRPr/>
          </a:p>
        </p:txBody>
      </p:sp>
      <p:sp>
        <p:nvSpPr>
          <p:cNvPr id="217" name="Double-tap to edit"/>
          <p:cNvSpPr txBox="1">
            <a:spLocks noGrp="1"/>
          </p:cNvSpPr>
          <p:nvPr>
            <p:ph type="body" idx="1"/>
          </p:nvPr>
        </p:nvSpPr>
        <p:spPr>
          <a:prstGeom prst="rect">
            <a:avLst/>
          </a:prstGeom>
        </p:spPr>
        <p:txBody>
          <a:bodyPr/>
          <a:lstStyle/>
          <a:p>
            <a:pPr>
              <a:buBlip>
                <a:blip r:embed="rId2"/>
              </a:buBlip>
            </a:pPr>
            <a:endParaRPr/>
          </a:p>
        </p:txBody>
      </p:sp>
      <p:pic>
        <p:nvPicPr>
          <p:cNvPr id="4" name="Picture 3">
            <a:extLst>
              <a:ext uri="{FF2B5EF4-FFF2-40B4-BE49-F238E27FC236}">
                <a16:creationId xmlns:a16="http://schemas.microsoft.com/office/drawing/2014/main" id="{27BCB711-AF76-4DC9-9A50-0FA0AD15DA4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5976344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prstGeom prst="rect">
            <a:avLst/>
          </a:prstGeom>
        </p:spPr>
        <p:txBody>
          <a:bodyPr/>
          <a:lstStyle/>
          <a:p>
            <a:endParaRPr/>
          </a:p>
        </p:txBody>
      </p:sp>
      <p:sp>
        <p:nvSpPr>
          <p:cNvPr id="217" name="Double-tap to edit"/>
          <p:cNvSpPr txBox="1">
            <a:spLocks noGrp="1"/>
          </p:cNvSpPr>
          <p:nvPr>
            <p:ph type="body" idx="1"/>
          </p:nvPr>
        </p:nvSpPr>
        <p:spPr>
          <a:prstGeom prst="rect">
            <a:avLst/>
          </a:prstGeom>
        </p:spPr>
        <p:txBody>
          <a:bodyPr/>
          <a:lstStyle/>
          <a:p>
            <a:pPr>
              <a:buBlip>
                <a:blip r:embed="rId2"/>
              </a:buBlip>
            </a:pPr>
            <a:endParaRPr/>
          </a:p>
        </p:txBody>
      </p:sp>
      <p:pic>
        <p:nvPicPr>
          <p:cNvPr id="2" name="Picture 1">
            <a:extLst>
              <a:ext uri="{FF2B5EF4-FFF2-40B4-BE49-F238E27FC236}">
                <a16:creationId xmlns:a16="http://schemas.microsoft.com/office/drawing/2014/main" id="{CA89824C-E613-485B-8047-D8D2679B8F3B}"/>
              </a:ext>
            </a:extLst>
          </p:cNvPr>
          <p:cNvPicPr>
            <a:picLocks noChangeAspect="1"/>
          </p:cNvPicPr>
          <p:nvPr/>
        </p:nvPicPr>
        <p:blipFill rotWithShape="1">
          <a:blip r:embed="rId3"/>
          <a:srcRect l="1072"/>
          <a:stretch/>
        </p:blipFill>
        <p:spPr>
          <a:xfrm>
            <a:off x="-119744" y="0"/>
            <a:ext cx="12311744" cy="7000360"/>
          </a:xfrm>
          <a:prstGeom prst="rect">
            <a:avLst/>
          </a:prstGeom>
        </p:spPr>
      </p:pic>
    </p:spTree>
    <p:extLst>
      <p:ext uri="{BB962C8B-B14F-4D97-AF65-F5344CB8AC3E}">
        <p14:creationId xmlns:p14="http://schemas.microsoft.com/office/powerpoint/2010/main" val="419466977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58952" y="296506"/>
            <a:ext cx="10671048" cy="768096"/>
          </a:xfrm>
          <a:prstGeom prst="rect">
            <a:avLst/>
          </a:prstGeom>
        </p:spPr>
        <p:txBody>
          <a:bodyPr>
            <a:normAutofit fontScale="90000"/>
          </a:bodyPr>
          <a:lstStyle/>
          <a:p>
            <a:r>
              <a:rPr lang="en-US" dirty="0"/>
              <a:t>Maximum mode configuration</a:t>
            </a:r>
            <a:endParaRPr dirty="0"/>
          </a:p>
        </p:txBody>
      </p:sp>
      <p:sp>
        <p:nvSpPr>
          <p:cNvPr id="217" name="Double-tap to edit"/>
          <p:cNvSpPr txBox="1">
            <a:spLocks noGrp="1"/>
          </p:cNvSpPr>
          <p:nvPr>
            <p:ph type="body" idx="1"/>
          </p:nvPr>
        </p:nvSpPr>
        <p:spPr>
          <a:xfrm>
            <a:off x="758952" y="1089547"/>
            <a:ext cx="4396921" cy="5471947"/>
          </a:xfrm>
          <a:prstGeom prst="rect">
            <a:avLst/>
          </a:prstGeom>
        </p:spPr>
        <p:txBody>
          <a:bodyPr>
            <a:normAutofit lnSpcReduction="10000"/>
          </a:bodyPr>
          <a:lstStyle/>
          <a:p>
            <a:pPr>
              <a:lnSpc>
                <a:spcPct val="150000"/>
              </a:lnSpc>
              <a:buFont typeface="Wingdings" panose="05000000000000000000" pitchFamily="2" charset="2"/>
              <a:buChar char="v"/>
            </a:pPr>
            <a:r>
              <a:rPr lang="en-US" sz="1600" dirty="0"/>
              <a:t>Note here the resources like memory, address bus, data buses are shared between the processors</a:t>
            </a:r>
          </a:p>
          <a:p>
            <a:pPr>
              <a:lnSpc>
                <a:spcPct val="150000"/>
              </a:lnSpc>
              <a:buFont typeface="Wingdings" panose="05000000000000000000" pitchFamily="2" charset="2"/>
              <a:buChar char="v"/>
            </a:pPr>
            <a:r>
              <a:rPr lang="en-US" sz="1600" dirty="0"/>
              <a:t>Remember the following:</a:t>
            </a:r>
          </a:p>
          <a:p>
            <a:pPr lvl="1">
              <a:lnSpc>
                <a:spcPct val="150000"/>
              </a:lnSpc>
              <a:buFont typeface="Wingdings" panose="05000000000000000000" pitchFamily="2" charset="2"/>
              <a:buChar char="v"/>
            </a:pPr>
            <a:r>
              <a:rPr lang="en-US" sz="1600" dirty="0"/>
              <a:t>8284 – CLK, READY,  and RESET signals generator for sync. of processors</a:t>
            </a:r>
          </a:p>
          <a:p>
            <a:pPr lvl="1">
              <a:lnSpc>
                <a:spcPct val="150000"/>
              </a:lnSpc>
              <a:buFont typeface="Wingdings" panose="05000000000000000000" pitchFamily="2" charset="2"/>
              <a:buChar char="v"/>
            </a:pPr>
            <a:r>
              <a:rPr lang="en-US" sz="1600" dirty="0"/>
              <a:t>8282 – 8-bit latches (#3) to demultiplex address and ALE</a:t>
            </a:r>
          </a:p>
          <a:p>
            <a:pPr lvl="1">
              <a:lnSpc>
                <a:spcPct val="150000"/>
              </a:lnSpc>
              <a:buFont typeface="Wingdings" panose="05000000000000000000" pitchFamily="2" charset="2"/>
              <a:buChar char="v"/>
            </a:pPr>
            <a:r>
              <a:rPr lang="en-US" sz="1600" dirty="0"/>
              <a:t>8286 – 8-bit transceivers (#2) to control the data flow</a:t>
            </a:r>
          </a:p>
          <a:p>
            <a:pPr lvl="1">
              <a:lnSpc>
                <a:spcPct val="150000"/>
              </a:lnSpc>
              <a:buFont typeface="Wingdings" panose="05000000000000000000" pitchFamily="2" charset="2"/>
              <a:buChar char="v"/>
            </a:pPr>
            <a:r>
              <a:rPr lang="en-US" sz="1600" dirty="0"/>
              <a:t>8288 – Bus controller, it generates necessary control signals</a:t>
            </a:r>
          </a:p>
          <a:p>
            <a:pPr lvl="1">
              <a:lnSpc>
                <a:spcPct val="150000"/>
              </a:lnSpc>
              <a:buFont typeface="Wingdings" panose="05000000000000000000" pitchFamily="2" charset="2"/>
              <a:buChar char="v"/>
            </a:pPr>
            <a:r>
              <a:rPr lang="en-US" sz="1600" dirty="0"/>
              <a:t>8259 – Interrupt controller to control the flow of interrupts and generate INTR</a:t>
            </a:r>
          </a:p>
        </p:txBody>
      </p:sp>
      <p:pic>
        <p:nvPicPr>
          <p:cNvPr id="3" name="Picture 2">
            <a:extLst>
              <a:ext uri="{FF2B5EF4-FFF2-40B4-BE49-F238E27FC236}">
                <a16:creationId xmlns:a16="http://schemas.microsoft.com/office/drawing/2014/main" id="{32E027B0-9385-44F0-894E-59B8995F76DF}"/>
              </a:ext>
            </a:extLst>
          </p:cNvPr>
          <p:cNvPicPr>
            <a:picLocks noChangeAspect="1"/>
          </p:cNvPicPr>
          <p:nvPr/>
        </p:nvPicPr>
        <p:blipFill>
          <a:blip r:embed="rId2"/>
          <a:stretch>
            <a:fillRect/>
          </a:stretch>
        </p:blipFill>
        <p:spPr>
          <a:xfrm>
            <a:off x="5529418" y="1064601"/>
            <a:ext cx="6325125" cy="5597455"/>
          </a:xfrm>
          <a:prstGeom prst="rect">
            <a:avLst/>
          </a:prstGeom>
        </p:spPr>
      </p:pic>
      <p:sp>
        <p:nvSpPr>
          <p:cNvPr id="2" name="Rectangle 1">
            <a:extLst>
              <a:ext uri="{FF2B5EF4-FFF2-40B4-BE49-F238E27FC236}">
                <a16:creationId xmlns:a16="http://schemas.microsoft.com/office/drawing/2014/main" id="{43DF9CA4-DAA6-49DC-BA9B-AD8B2DCEE9D2}"/>
              </a:ext>
            </a:extLst>
          </p:cNvPr>
          <p:cNvSpPr/>
          <p:nvPr/>
        </p:nvSpPr>
        <p:spPr>
          <a:xfrm>
            <a:off x="6695440" y="885700"/>
            <a:ext cx="731520" cy="357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GND</a:t>
            </a:r>
          </a:p>
        </p:txBody>
      </p:sp>
    </p:spTree>
    <p:extLst>
      <p:ext uri="{BB962C8B-B14F-4D97-AF65-F5344CB8AC3E}">
        <p14:creationId xmlns:p14="http://schemas.microsoft.com/office/powerpoint/2010/main" val="243221843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651249" y="337312"/>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651249" y="1164166"/>
            <a:ext cx="8318501" cy="5336117"/>
          </a:xfrm>
        </p:spPr>
        <p:txBody>
          <a:bodyPr/>
          <a:lstStyle/>
          <a:p>
            <a:pPr marL="285750" indent="-285750">
              <a:lnSpc>
                <a:spcPct val="150000"/>
              </a:lnSpc>
              <a:buFont typeface="Wingdings" pitchFamily="2" charset="2"/>
              <a:buChar char="v"/>
            </a:pPr>
            <a:r>
              <a:rPr lang="en-IN" sz="1800" dirty="0"/>
              <a:t>It has memory banks. 1 MB divided into two 512 KB lower bank (even) and higher bank (odd)</a:t>
            </a:r>
          </a:p>
          <a:p>
            <a:pPr marL="285750" indent="-285750">
              <a:lnSpc>
                <a:spcPct val="150000"/>
              </a:lnSpc>
              <a:buFont typeface="Wingdings" pitchFamily="2" charset="2"/>
              <a:buChar char="v"/>
            </a:pPr>
            <a:r>
              <a:rPr lang="en-IN" sz="1800" dirty="0"/>
              <a:t>It has upgraded instruction set and interrupt service </a:t>
            </a:r>
          </a:p>
          <a:p>
            <a:pPr marL="971550" lvl="1" indent="-285750">
              <a:lnSpc>
                <a:spcPct val="150000"/>
              </a:lnSpc>
              <a:buFont typeface="Wingdings" pitchFamily="2" charset="2"/>
              <a:buChar char="v"/>
            </a:pPr>
            <a:r>
              <a:rPr lang="en-IN" sz="1800" dirty="0"/>
              <a:t>Eg: Multiplication, division, string operation, code conversion are available </a:t>
            </a:r>
          </a:p>
          <a:p>
            <a:pPr marL="285750" indent="-285750">
              <a:lnSpc>
                <a:spcPct val="150000"/>
              </a:lnSpc>
              <a:buFont typeface="Wingdings" pitchFamily="2" charset="2"/>
              <a:buChar char="v"/>
            </a:pPr>
            <a:r>
              <a:rPr lang="en-IN" sz="1800" dirty="0"/>
              <a:t>Upgraded interrupt service</a:t>
            </a:r>
          </a:p>
          <a:p>
            <a:pPr marL="971550" lvl="1" indent="-285750">
              <a:lnSpc>
                <a:spcPct val="150000"/>
              </a:lnSpc>
              <a:buFont typeface="Wingdings" pitchFamily="2" charset="2"/>
              <a:buChar char="v"/>
            </a:pPr>
            <a:r>
              <a:rPr lang="en-IN" sz="1800" dirty="0"/>
              <a:t>256 vectored interrupts (unlike 8 vectored interrupts in 8085)</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1204448" y="0"/>
            <a:ext cx="987552" cy="274320"/>
          </a:xfrm>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1322422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58952" y="296506"/>
            <a:ext cx="10671048" cy="768096"/>
          </a:xfrm>
          <a:prstGeom prst="rect">
            <a:avLst/>
          </a:prstGeom>
        </p:spPr>
        <p:txBody>
          <a:bodyPr>
            <a:normAutofit fontScale="90000"/>
          </a:bodyPr>
          <a:lstStyle/>
          <a:p>
            <a:r>
              <a:rPr lang="en-US" dirty="0"/>
              <a:t>Maximum mode configuration</a:t>
            </a:r>
            <a:endParaRPr dirty="0"/>
          </a:p>
        </p:txBody>
      </p:sp>
      <p:sp>
        <p:nvSpPr>
          <p:cNvPr id="217" name="Double-tap to edit"/>
          <p:cNvSpPr txBox="1">
            <a:spLocks noGrp="1"/>
          </p:cNvSpPr>
          <p:nvPr>
            <p:ph type="body" idx="1"/>
          </p:nvPr>
        </p:nvSpPr>
        <p:spPr>
          <a:xfrm>
            <a:off x="758952" y="1089547"/>
            <a:ext cx="4396921" cy="5471947"/>
          </a:xfrm>
          <a:prstGeom prst="rect">
            <a:avLst/>
          </a:prstGeom>
        </p:spPr>
        <p:txBody>
          <a:bodyPr>
            <a:noAutofit/>
          </a:bodyPr>
          <a:lstStyle/>
          <a:p>
            <a:pPr lvl="1">
              <a:lnSpc>
                <a:spcPct val="150000"/>
              </a:lnSpc>
              <a:buFont typeface="Wingdings" panose="05000000000000000000" pitchFamily="2" charset="2"/>
              <a:buChar char="v"/>
            </a:pPr>
            <a:r>
              <a:rPr lang="en-US" sz="1500" dirty="0"/>
              <a:t>8288 – Bus controller, it generates the following signals</a:t>
            </a:r>
          </a:p>
          <a:p>
            <a:pPr lvl="2">
              <a:lnSpc>
                <a:spcPct val="150000"/>
              </a:lnSpc>
              <a:buFont typeface="+mj-lt"/>
              <a:buAutoNum type="arabicPeriod"/>
            </a:pPr>
            <a:r>
              <a:rPr lang="en-US" sz="1500" dirty="0"/>
              <a:t>DEN</a:t>
            </a:r>
          </a:p>
          <a:p>
            <a:pPr lvl="2">
              <a:lnSpc>
                <a:spcPct val="150000"/>
              </a:lnSpc>
              <a:buFont typeface="+mj-lt"/>
              <a:buAutoNum type="arabicPeriod"/>
            </a:pPr>
            <a:r>
              <a:rPr lang="en-US" sz="1500" dirty="0"/>
              <a:t>DT/R</a:t>
            </a:r>
            <a:r>
              <a:rPr lang="en-US" sz="1500" baseline="30000" dirty="0"/>
              <a:t>—</a:t>
            </a:r>
          </a:p>
          <a:p>
            <a:pPr lvl="2">
              <a:lnSpc>
                <a:spcPct val="150000"/>
              </a:lnSpc>
              <a:buFont typeface="+mj-lt"/>
              <a:buAutoNum type="arabicPeriod"/>
            </a:pPr>
            <a:r>
              <a:rPr lang="en-US" sz="1500" dirty="0"/>
              <a:t>IORC</a:t>
            </a:r>
            <a:r>
              <a:rPr lang="en-US" sz="1500" baseline="30000" dirty="0"/>
              <a:t> —</a:t>
            </a:r>
            <a:endParaRPr lang="en-US" sz="1500" dirty="0"/>
          </a:p>
          <a:p>
            <a:pPr lvl="2">
              <a:lnSpc>
                <a:spcPct val="150000"/>
              </a:lnSpc>
              <a:buFont typeface="+mj-lt"/>
              <a:buAutoNum type="arabicPeriod"/>
            </a:pPr>
            <a:r>
              <a:rPr lang="en-US" sz="1500" dirty="0"/>
              <a:t>IOWTC</a:t>
            </a:r>
            <a:r>
              <a:rPr lang="en-US" sz="1500" baseline="30000" dirty="0"/>
              <a:t> — </a:t>
            </a:r>
          </a:p>
          <a:p>
            <a:pPr lvl="2">
              <a:lnSpc>
                <a:spcPct val="150000"/>
              </a:lnSpc>
              <a:buFont typeface="+mj-lt"/>
              <a:buAutoNum type="arabicPeriod"/>
            </a:pPr>
            <a:r>
              <a:rPr lang="en-US" sz="1500" dirty="0"/>
              <a:t>MWTC</a:t>
            </a:r>
            <a:r>
              <a:rPr lang="en-US" sz="1500" baseline="30000" dirty="0"/>
              <a:t> —</a:t>
            </a:r>
            <a:endParaRPr lang="en-US" sz="1500" dirty="0"/>
          </a:p>
          <a:p>
            <a:pPr lvl="2">
              <a:lnSpc>
                <a:spcPct val="150000"/>
              </a:lnSpc>
              <a:buFont typeface="+mj-lt"/>
              <a:buAutoNum type="arabicPeriod"/>
            </a:pPr>
            <a:r>
              <a:rPr lang="en-US" sz="1500" dirty="0"/>
              <a:t>MRDC</a:t>
            </a:r>
            <a:r>
              <a:rPr lang="en-US" sz="1500" baseline="30000" dirty="0"/>
              <a:t> —</a:t>
            </a:r>
          </a:p>
          <a:p>
            <a:pPr lvl="2">
              <a:lnSpc>
                <a:spcPct val="150000"/>
              </a:lnSpc>
              <a:buFont typeface="+mj-lt"/>
              <a:buAutoNum type="arabicPeriod"/>
            </a:pPr>
            <a:r>
              <a:rPr lang="en-US" sz="1500" dirty="0"/>
              <a:t>ALE etc.,</a:t>
            </a:r>
          </a:p>
          <a:p>
            <a:pPr marL="795528" lvl="2" indent="0">
              <a:lnSpc>
                <a:spcPct val="150000"/>
              </a:lnSpc>
              <a:buNone/>
            </a:pPr>
            <a:r>
              <a:rPr lang="en-US" sz="1500" dirty="0"/>
              <a:t>By using 3 status signals from 8086, </a:t>
            </a:r>
          </a:p>
          <a:p>
            <a:pPr marL="795528" lvl="2" indent="0">
              <a:lnSpc>
                <a:spcPct val="150000"/>
              </a:lnSpc>
              <a:buNone/>
            </a:pPr>
            <a:r>
              <a:rPr lang="en-US" sz="1500" dirty="0"/>
              <a:t>S0</a:t>
            </a:r>
            <a:r>
              <a:rPr lang="en-US" sz="1500" baseline="30000" dirty="0"/>
              <a:t>—</a:t>
            </a:r>
            <a:r>
              <a:rPr lang="en-US" sz="1500" dirty="0"/>
              <a:t>,</a:t>
            </a:r>
            <a:r>
              <a:rPr lang="en-US" sz="1500" baseline="30000" dirty="0"/>
              <a:t> </a:t>
            </a:r>
            <a:r>
              <a:rPr lang="en-US" sz="1500" dirty="0"/>
              <a:t> S1</a:t>
            </a:r>
            <a:r>
              <a:rPr lang="en-US" sz="1500" baseline="30000" dirty="0"/>
              <a:t> —</a:t>
            </a:r>
            <a:r>
              <a:rPr lang="en-US" sz="1500" dirty="0"/>
              <a:t>,</a:t>
            </a:r>
            <a:r>
              <a:rPr lang="en-US" sz="1500" baseline="30000" dirty="0"/>
              <a:t>  </a:t>
            </a:r>
            <a:r>
              <a:rPr lang="en-US" sz="1500" dirty="0"/>
              <a:t>S2</a:t>
            </a:r>
            <a:r>
              <a:rPr lang="en-US" sz="1500" baseline="30000" dirty="0"/>
              <a:t> —</a:t>
            </a:r>
          </a:p>
          <a:p>
            <a:pPr lvl="1">
              <a:lnSpc>
                <a:spcPct val="150000"/>
              </a:lnSpc>
              <a:buFont typeface="Wingdings" panose="05000000000000000000" pitchFamily="2" charset="2"/>
              <a:buChar char="v"/>
            </a:pPr>
            <a:r>
              <a:rPr lang="en-US" sz="1500" dirty="0"/>
              <a:t>These signals perform the same task as that of MIN mode but not DEN is active high which needs to be inverted</a:t>
            </a:r>
          </a:p>
        </p:txBody>
      </p:sp>
      <p:pic>
        <p:nvPicPr>
          <p:cNvPr id="3" name="Picture 2">
            <a:extLst>
              <a:ext uri="{FF2B5EF4-FFF2-40B4-BE49-F238E27FC236}">
                <a16:creationId xmlns:a16="http://schemas.microsoft.com/office/drawing/2014/main" id="{32E027B0-9385-44F0-894E-59B8995F76DF}"/>
              </a:ext>
            </a:extLst>
          </p:cNvPr>
          <p:cNvPicPr>
            <a:picLocks noChangeAspect="1"/>
          </p:cNvPicPr>
          <p:nvPr/>
        </p:nvPicPr>
        <p:blipFill>
          <a:blip r:embed="rId2"/>
          <a:stretch>
            <a:fillRect/>
          </a:stretch>
        </p:blipFill>
        <p:spPr>
          <a:xfrm>
            <a:off x="5529418" y="1064601"/>
            <a:ext cx="6325125" cy="5597455"/>
          </a:xfrm>
          <a:prstGeom prst="rect">
            <a:avLst/>
          </a:prstGeom>
        </p:spPr>
      </p:pic>
      <p:sp>
        <p:nvSpPr>
          <p:cNvPr id="5" name="Rectangle 4">
            <a:extLst>
              <a:ext uri="{FF2B5EF4-FFF2-40B4-BE49-F238E27FC236}">
                <a16:creationId xmlns:a16="http://schemas.microsoft.com/office/drawing/2014/main" id="{63C61385-AFAB-401D-AD4C-93CFFBEFD177}"/>
              </a:ext>
            </a:extLst>
          </p:cNvPr>
          <p:cNvSpPr/>
          <p:nvPr/>
        </p:nvSpPr>
        <p:spPr>
          <a:xfrm>
            <a:off x="6695440" y="885700"/>
            <a:ext cx="731520" cy="357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GND</a:t>
            </a:r>
          </a:p>
        </p:txBody>
      </p:sp>
    </p:spTree>
    <p:extLst>
      <p:ext uri="{BB962C8B-B14F-4D97-AF65-F5344CB8AC3E}">
        <p14:creationId xmlns:p14="http://schemas.microsoft.com/office/powerpoint/2010/main" val="220191621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58952" y="296506"/>
            <a:ext cx="10671048" cy="768096"/>
          </a:xfrm>
          <a:prstGeom prst="rect">
            <a:avLst/>
          </a:prstGeom>
        </p:spPr>
        <p:txBody>
          <a:bodyPr>
            <a:noAutofit/>
          </a:bodyPr>
          <a:lstStyle/>
          <a:p>
            <a:r>
              <a:rPr lang="en-US" sz="3200" dirty="0"/>
              <a:t>PIN DIAGRAM OF Bus controller 8288</a:t>
            </a:r>
            <a:endParaRPr sz="3200" dirty="0"/>
          </a:p>
        </p:txBody>
      </p:sp>
      <p:sp>
        <p:nvSpPr>
          <p:cNvPr id="217" name="Double-tap to edit"/>
          <p:cNvSpPr txBox="1">
            <a:spLocks noGrp="1"/>
          </p:cNvSpPr>
          <p:nvPr>
            <p:ph type="body" idx="1"/>
          </p:nvPr>
        </p:nvSpPr>
        <p:spPr>
          <a:xfrm>
            <a:off x="240792" y="1085211"/>
            <a:ext cx="5357368" cy="5486111"/>
          </a:xfrm>
          <a:prstGeom prst="rect">
            <a:avLst/>
          </a:prstGeom>
        </p:spPr>
        <p:txBody>
          <a:bodyPr>
            <a:noAutofit/>
          </a:bodyPr>
          <a:lstStyle/>
          <a:p>
            <a:pPr marL="0" indent="0">
              <a:lnSpc>
                <a:spcPct val="150000"/>
              </a:lnSpc>
              <a:buNone/>
            </a:pPr>
            <a:r>
              <a:rPr lang="en-US" sz="2400" b="1" cap="all" dirty="0">
                <a:latin typeface="+mj-lt"/>
              </a:rPr>
              <a:t>PIN NOMENCLATURE:</a:t>
            </a:r>
          </a:p>
          <a:p>
            <a:pPr marL="0" indent="0">
              <a:lnSpc>
                <a:spcPct val="150000"/>
              </a:lnSpc>
              <a:buNone/>
            </a:pPr>
            <a:r>
              <a:rPr lang="en-US" sz="2400" dirty="0"/>
              <a:t>IOB :  IO bus mode</a:t>
            </a:r>
          </a:p>
          <a:p>
            <a:pPr marL="0" indent="0">
              <a:lnSpc>
                <a:spcPct val="150000"/>
              </a:lnSpc>
              <a:buNone/>
            </a:pPr>
            <a:r>
              <a:rPr lang="en-US" sz="2400" dirty="0"/>
              <a:t>DT/R</a:t>
            </a:r>
            <a:r>
              <a:rPr lang="en-US" sz="2400" baseline="30000" dirty="0"/>
              <a:t>-- </a:t>
            </a:r>
            <a:r>
              <a:rPr lang="en-US" sz="2400" dirty="0"/>
              <a:t>: Data Transmit/Receive</a:t>
            </a:r>
          </a:p>
          <a:p>
            <a:pPr marL="0" indent="0">
              <a:lnSpc>
                <a:spcPct val="150000"/>
              </a:lnSpc>
              <a:buNone/>
            </a:pPr>
            <a:r>
              <a:rPr lang="en-US" sz="2400" dirty="0"/>
              <a:t>ALE : Address Latch Enable</a:t>
            </a:r>
          </a:p>
          <a:p>
            <a:pPr marL="0" indent="0">
              <a:lnSpc>
                <a:spcPct val="150000"/>
              </a:lnSpc>
              <a:buNone/>
            </a:pPr>
            <a:r>
              <a:rPr lang="en-US" sz="2400" dirty="0"/>
              <a:t>AEN</a:t>
            </a:r>
            <a:r>
              <a:rPr lang="en-US" sz="2400" baseline="30000" dirty="0"/>
              <a:t>-- </a:t>
            </a:r>
            <a:r>
              <a:rPr lang="en-US" sz="2400" dirty="0"/>
              <a:t>: Address Enable</a:t>
            </a:r>
          </a:p>
          <a:p>
            <a:pPr marL="0" indent="0">
              <a:lnSpc>
                <a:spcPct val="150000"/>
              </a:lnSpc>
              <a:buNone/>
            </a:pPr>
            <a:r>
              <a:rPr lang="en-US" sz="2400" dirty="0"/>
              <a:t>MRDC</a:t>
            </a:r>
            <a:r>
              <a:rPr lang="en-US" sz="2400" baseline="30000" dirty="0"/>
              <a:t>--</a:t>
            </a:r>
            <a:r>
              <a:rPr lang="en-US" sz="2400" dirty="0"/>
              <a:t>: Memory Read Command</a:t>
            </a:r>
          </a:p>
          <a:p>
            <a:pPr marL="0" indent="0">
              <a:lnSpc>
                <a:spcPct val="150000"/>
              </a:lnSpc>
              <a:buNone/>
            </a:pPr>
            <a:r>
              <a:rPr lang="en-US" sz="2400" dirty="0"/>
              <a:t>AMWC</a:t>
            </a:r>
            <a:r>
              <a:rPr lang="en-US" sz="2400" baseline="30000" dirty="0"/>
              <a:t>-- </a:t>
            </a:r>
            <a:r>
              <a:rPr lang="en-US" sz="2400" dirty="0"/>
              <a:t>: </a:t>
            </a:r>
            <a:r>
              <a:rPr lang="en-US" sz="1800" dirty="0"/>
              <a:t>Advance Memory Write Command</a:t>
            </a:r>
            <a:endParaRPr lang="en-US" sz="2400" dirty="0"/>
          </a:p>
          <a:p>
            <a:pPr marL="0" indent="0">
              <a:lnSpc>
                <a:spcPct val="150000"/>
              </a:lnSpc>
              <a:buNone/>
            </a:pPr>
            <a:r>
              <a:rPr lang="en-US" sz="2400" dirty="0"/>
              <a:t>MWTC</a:t>
            </a:r>
            <a:r>
              <a:rPr lang="en-US" sz="2400" baseline="30000" dirty="0"/>
              <a:t>--</a:t>
            </a:r>
            <a:r>
              <a:rPr lang="en-US" sz="2400" dirty="0"/>
              <a:t> :</a:t>
            </a:r>
            <a:r>
              <a:rPr lang="en-US" sz="2400" baseline="30000" dirty="0"/>
              <a:t> </a:t>
            </a:r>
            <a:r>
              <a:rPr lang="en-US" sz="2400" dirty="0"/>
              <a:t>Memory Write Command</a:t>
            </a:r>
          </a:p>
          <a:p>
            <a:pPr marL="0" indent="0">
              <a:lnSpc>
                <a:spcPct val="150000"/>
              </a:lnSpc>
              <a:buNone/>
            </a:pPr>
            <a:r>
              <a:rPr lang="en-US" sz="2400" dirty="0"/>
              <a:t>MCE/PDEN</a:t>
            </a:r>
            <a:r>
              <a:rPr lang="en-US" sz="2400" baseline="30000" dirty="0"/>
              <a:t>--</a:t>
            </a:r>
            <a:r>
              <a:rPr lang="en-US" sz="2400" dirty="0"/>
              <a:t> : </a:t>
            </a:r>
            <a:r>
              <a:rPr lang="en-US" sz="1800" dirty="0"/>
              <a:t>Master Cascade/Peripheral Data</a:t>
            </a:r>
          </a:p>
        </p:txBody>
      </p:sp>
      <p:pic>
        <p:nvPicPr>
          <p:cNvPr id="4" name="Picture 3">
            <a:extLst>
              <a:ext uri="{FF2B5EF4-FFF2-40B4-BE49-F238E27FC236}">
                <a16:creationId xmlns:a16="http://schemas.microsoft.com/office/drawing/2014/main" id="{1B510D8A-133E-4891-A11B-8DAD7B5FCEBC}"/>
              </a:ext>
            </a:extLst>
          </p:cNvPr>
          <p:cNvPicPr>
            <a:picLocks noChangeAspect="1"/>
          </p:cNvPicPr>
          <p:nvPr/>
        </p:nvPicPr>
        <p:blipFill>
          <a:blip r:embed="rId2"/>
          <a:stretch>
            <a:fillRect/>
          </a:stretch>
        </p:blipFill>
        <p:spPr>
          <a:xfrm>
            <a:off x="5717032" y="1149883"/>
            <a:ext cx="6234176" cy="5411611"/>
          </a:xfrm>
          <a:prstGeom prst="rect">
            <a:avLst/>
          </a:prstGeom>
        </p:spPr>
      </p:pic>
    </p:spTree>
    <p:extLst>
      <p:ext uri="{BB962C8B-B14F-4D97-AF65-F5344CB8AC3E}">
        <p14:creationId xmlns:p14="http://schemas.microsoft.com/office/powerpoint/2010/main" val="335310041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58952" y="296506"/>
            <a:ext cx="10671048" cy="768096"/>
          </a:xfrm>
          <a:prstGeom prst="rect">
            <a:avLst/>
          </a:prstGeom>
        </p:spPr>
        <p:txBody>
          <a:bodyPr>
            <a:noAutofit/>
          </a:bodyPr>
          <a:lstStyle/>
          <a:p>
            <a:r>
              <a:rPr lang="en-US" sz="3200" dirty="0"/>
              <a:t>PIN DIAGRAM OF Bus controller 8288</a:t>
            </a:r>
            <a:endParaRPr sz="3200" dirty="0"/>
          </a:p>
        </p:txBody>
      </p:sp>
      <p:sp>
        <p:nvSpPr>
          <p:cNvPr id="217" name="Double-tap to edit"/>
          <p:cNvSpPr txBox="1">
            <a:spLocks noGrp="1"/>
          </p:cNvSpPr>
          <p:nvPr>
            <p:ph type="body" idx="1"/>
          </p:nvPr>
        </p:nvSpPr>
        <p:spPr>
          <a:xfrm>
            <a:off x="240792" y="1064602"/>
            <a:ext cx="5476240" cy="5666853"/>
          </a:xfrm>
          <a:prstGeom prst="rect">
            <a:avLst/>
          </a:prstGeom>
        </p:spPr>
        <p:txBody>
          <a:bodyPr>
            <a:noAutofit/>
          </a:bodyPr>
          <a:lstStyle/>
          <a:p>
            <a:pPr marL="0" indent="0">
              <a:lnSpc>
                <a:spcPct val="150000"/>
              </a:lnSpc>
              <a:buNone/>
            </a:pPr>
            <a:r>
              <a:rPr lang="en-US" sz="2400" b="1" cap="all" dirty="0">
                <a:latin typeface="+mj-lt"/>
                <a:ea typeface="+mj-ea"/>
                <a:cs typeface="+mj-cs"/>
              </a:rPr>
              <a:t>PIN NOMENCLATURE:</a:t>
            </a:r>
          </a:p>
          <a:p>
            <a:pPr marL="0" indent="0">
              <a:lnSpc>
                <a:spcPct val="150000"/>
              </a:lnSpc>
              <a:buNone/>
            </a:pPr>
            <a:r>
              <a:rPr lang="en-US" sz="2400" dirty="0"/>
              <a:t>DEN : Data enable</a:t>
            </a:r>
          </a:p>
          <a:p>
            <a:pPr marL="0" indent="0">
              <a:lnSpc>
                <a:spcPct val="150000"/>
              </a:lnSpc>
              <a:buNone/>
            </a:pPr>
            <a:r>
              <a:rPr lang="en-US" sz="2400" dirty="0"/>
              <a:t>CEN : Control enable</a:t>
            </a:r>
          </a:p>
          <a:p>
            <a:pPr marL="0" indent="0">
              <a:lnSpc>
                <a:spcPct val="150000"/>
              </a:lnSpc>
              <a:buNone/>
            </a:pPr>
            <a:r>
              <a:rPr lang="en-US" sz="2400" dirty="0"/>
              <a:t>INTA</a:t>
            </a:r>
            <a:r>
              <a:rPr lang="en-US" sz="2400" baseline="30000" dirty="0"/>
              <a:t>--</a:t>
            </a:r>
            <a:r>
              <a:rPr lang="en-US" sz="2400" dirty="0"/>
              <a:t> : Interrupt Acknowledge</a:t>
            </a:r>
          </a:p>
          <a:p>
            <a:pPr marL="0" indent="0">
              <a:lnSpc>
                <a:spcPct val="150000"/>
              </a:lnSpc>
              <a:buNone/>
            </a:pPr>
            <a:r>
              <a:rPr lang="en-US" sz="2400" dirty="0"/>
              <a:t>IORC</a:t>
            </a:r>
            <a:r>
              <a:rPr lang="en-US" sz="2400" baseline="30000" dirty="0"/>
              <a:t>--</a:t>
            </a:r>
            <a:r>
              <a:rPr lang="en-US" sz="2400" dirty="0"/>
              <a:t> : IO Read command</a:t>
            </a:r>
          </a:p>
          <a:p>
            <a:pPr marL="0" indent="0">
              <a:lnSpc>
                <a:spcPct val="150000"/>
              </a:lnSpc>
              <a:buNone/>
            </a:pPr>
            <a:r>
              <a:rPr lang="en-US" sz="2400" dirty="0"/>
              <a:t>AIOWC</a:t>
            </a:r>
            <a:r>
              <a:rPr lang="en-US" sz="2400" baseline="30000" dirty="0"/>
              <a:t>--</a:t>
            </a:r>
            <a:r>
              <a:rPr lang="en-US" sz="2400" dirty="0"/>
              <a:t> : Advance IO write command</a:t>
            </a:r>
          </a:p>
          <a:p>
            <a:pPr marL="0" indent="0">
              <a:lnSpc>
                <a:spcPct val="150000"/>
              </a:lnSpc>
              <a:buNone/>
            </a:pPr>
            <a:r>
              <a:rPr lang="en-US" sz="2400" dirty="0"/>
              <a:t>IOWC</a:t>
            </a:r>
            <a:r>
              <a:rPr lang="en-US" sz="2400" baseline="30000" dirty="0"/>
              <a:t>--</a:t>
            </a:r>
            <a:r>
              <a:rPr lang="en-US" sz="2400" dirty="0"/>
              <a:t> : IO write command</a:t>
            </a:r>
          </a:p>
          <a:p>
            <a:pPr marL="0" indent="0">
              <a:lnSpc>
                <a:spcPct val="150000"/>
              </a:lnSpc>
              <a:buNone/>
            </a:pPr>
            <a:r>
              <a:rPr lang="en-US" sz="2400" dirty="0"/>
              <a:t>S0</a:t>
            </a:r>
            <a:r>
              <a:rPr lang="en-US" sz="2400" baseline="30000" dirty="0"/>
              <a:t>--</a:t>
            </a:r>
            <a:r>
              <a:rPr lang="en-US" sz="2400" dirty="0"/>
              <a:t>, S1</a:t>
            </a:r>
            <a:r>
              <a:rPr lang="en-US" sz="2400" baseline="30000" dirty="0"/>
              <a:t>--</a:t>
            </a:r>
            <a:r>
              <a:rPr lang="en-US" sz="2400" dirty="0"/>
              <a:t>, S2</a:t>
            </a:r>
            <a:r>
              <a:rPr lang="en-US" sz="2400" baseline="30000" dirty="0"/>
              <a:t>-- </a:t>
            </a:r>
            <a:r>
              <a:rPr lang="en-US" sz="2400" dirty="0"/>
              <a:t>:  Status signals from 8086</a:t>
            </a:r>
          </a:p>
          <a:p>
            <a:pPr marL="0" indent="0">
              <a:lnSpc>
                <a:spcPct val="150000"/>
              </a:lnSpc>
              <a:buNone/>
            </a:pPr>
            <a:r>
              <a:rPr lang="en-US" sz="2400" dirty="0" err="1"/>
              <a:t>Vcc</a:t>
            </a:r>
            <a:r>
              <a:rPr lang="en-US" sz="2400" dirty="0"/>
              <a:t>, </a:t>
            </a:r>
            <a:r>
              <a:rPr lang="en-US" sz="2400" dirty="0" err="1"/>
              <a:t>Gnd</a:t>
            </a:r>
            <a:r>
              <a:rPr lang="en-US" sz="2400" dirty="0"/>
              <a:t>: For biasing</a:t>
            </a:r>
          </a:p>
        </p:txBody>
      </p:sp>
      <p:pic>
        <p:nvPicPr>
          <p:cNvPr id="4" name="Picture 3">
            <a:extLst>
              <a:ext uri="{FF2B5EF4-FFF2-40B4-BE49-F238E27FC236}">
                <a16:creationId xmlns:a16="http://schemas.microsoft.com/office/drawing/2014/main" id="{1B510D8A-133E-4891-A11B-8DAD7B5FCEBC}"/>
              </a:ext>
            </a:extLst>
          </p:cNvPr>
          <p:cNvPicPr>
            <a:picLocks noChangeAspect="1"/>
          </p:cNvPicPr>
          <p:nvPr/>
        </p:nvPicPr>
        <p:blipFill>
          <a:blip r:embed="rId2"/>
          <a:stretch>
            <a:fillRect/>
          </a:stretch>
        </p:blipFill>
        <p:spPr>
          <a:xfrm>
            <a:off x="5717032" y="1149883"/>
            <a:ext cx="6234176" cy="5411611"/>
          </a:xfrm>
          <a:prstGeom prst="rect">
            <a:avLst/>
          </a:prstGeom>
        </p:spPr>
      </p:pic>
    </p:spTree>
    <p:extLst>
      <p:ext uri="{BB962C8B-B14F-4D97-AF65-F5344CB8AC3E}">
        <p14:creationId xmlns:p14="http://schemas.microsoft.com/office/powerpoint/2010/main" val="230143255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58952" y="296506"/>
            <a:ext cx="10671048" cy="768096"/>
          </a:xfrm>
          <a:prstGeom prst="rect">
            <a:avLst/>
          </a:prstGeom>
        </p:spPr>
        <p:txBody>
          <a:bodyPr>
            <a:normAutofit/>
          </a:bodyPr>
          <a:lstStyle/>
          <a:p>
            <a:r>
              <a:rPr lang="en-US" dirty="0"/>
              <a:t>Bus controller 8288</a:t>
            </a:r>
            <a:endParaRPr dirty="0"/>
          </a:p>
        </p:txBody>
      </p:sp>
      <p:pic>
        <p:nvPicPr>
          <p:cNvPr id="2" name="Picture 1">
            <a:extLst>
              <a:ext uri="{FF2B5EF4-FFF2-40B4-BE49-F238E27FC236}">
                <a16:creationId xmlns:a16="http://schemas.microsoft.com/office/drawing/2014/main" id="{1E0F229C-FF2E-4FB6-A836-EA421EE6DB02}"/>
              </a:ext>
            </a:extLst>
          </p:cNvPr>
          <p:cNvPicPr>
            <a:picLocks noChangeAspect="1"/>
          </p:cNvPicPr>
          <p:nvPr/>
        </p:nvPicPr>
        <p:blipFill>
          <a:blip r:embed="rId2"/>
          <a:stretch>
            <a:fillRect/>
          </a:stretch>
        </p:blipFill>
        <p:spPr>
          <a:xfrm>
            <a:off x="5405862" y="1300761"/>
            <a:ext cx="6600214" cy="4957800"/>
          </a:xfrm>
          <a:prstGeom prst="rect">
            <a:avLst/>
          </a:prstGeom>
        </p:spPr>
      </p:pic>
      <p:sp>
        <p:nvSpPr>
          <p:cNvPr id="5" name="Double-tap to edit">
            <a:extLst>
              <a:ext uri="{FF2B5EF4-FFF2-40B4-BE49-F238E27FC236}">
                <a16:creationId xmlns:a16="http://schemas.microsoft.com/office/drawing/2014/main" id="{EC12CBEF-0F89-45E7-9B43-AEB0A218F3FE}"/>
              </a:ext>
            </a:extLst>
          </p:cNvPr>
          <p:cNvSpPr txBox="1">
            <a:spLocks/>
          </p:cNvSpPr>
          <p:nvPr/>
        </p:nvSpPr>
        <p:spPr>
          <a:xfrm>
            <a:off x="372872" y="2673267"/>
            <a:ext cx="4818888" cy="2212787"/>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Blip>
                <a:blip r:embed="rId3"/>
              </a:buBlip>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Blip>
                <a:blip r:embed="rId3"/>
              </a:buBlip>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Blip>
                <a:blip r:embed="rId3"/>
              </a:buBlip>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Blip>
                <a:blip r:embed="rId3"/>
              </a:buBlip>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Blip>
                <a:blip r:embed="rId3"/>
              </a:buBlip>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400" dirty="0"/>
              <a:t>8288 operates in two modes</a:t>
            </a:r>
          </a:p>
          <a:p>
            <a:pPr lvl="1">
              <a:lnSpc>
                <a:spcPct val="150000"/>
              </a:lnSpc>
              <a:buFont typeface="+mj-lt"/>
              <a:buAutoNum type="arabicPeriod"/>
            </a:pPr>
            <a:r>
              <a:rPr lang="en-US" dirty="0"/>
              <a:t>IO bus mode</a:t>
            </a:r>
          </a:p>
          <a:p>
            <a:pPr lvl="1">
              <a:lnSpc>
                <a:spcPct val="150000"/>
              </a:lnSpc>
              <a:buFont typeface="+mj-lt"/>
              <a:buAutoNum type="arabicPeriod"/>
            </a:pPr>
            <a:r>
              <a:rPr lang="en-US" dirty="0"/>
              <a:t>System bus mode</a:t>
            </a:r>
          </a:p>
          <a:p>
            <a:pPr marL="0" indent="0">
              <a:lnSpc>
                <a:spcPct val="150000"/>
              </a:lnSpc>
              <a:buFont typeface="Arial" panose="020B0604020202020204" pitchFamily="34" charset="0"/>
              <a:buNone/>
            </a:pPr>
            <a:endParaRPr lang="en-US" sz="1600" dirty="0"/>
          </a:p>
        </p:txBody>
      </p:sp>
    </p:spTree>
    <p:extLst>
      <p:ext uri="{BB962C8B-B14F-4D97-AF65-F5344CB8AC3E}">
        <p14:creationId xmlns:p14="http://schemas.microsoft.com/office/powerpoint/2010/main" val="22675745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58952" y="296506"/>
            <a:ext cx="10671048" cy="768096"/>
          </a:xfrm>
          <a:prstGeom prst="rect">
            <a:avLst/>
          </a:prstGeom>
        </p:spPr>
        <p:txBody>
          <a:bodyPr>
            <a:normAutofit fontScale="90000"/>
          </a:bodyPr>
          <a:lstStyle/>
          <a:p>
            <a:r>
              <a:rPr lang="en-US" dirty="0"/>
              <a:t>Bus controller 8288 </a:t>
            </a:r>
            <a:r>
              <a:rPr lang="en-US" sz="3100" dirty="0"/>
              <a:t>IO bus mode</a:t>
            </a:r>
            <a:endParaRPr dirty="0"/>
          </a:p>
        </p:txBody>
      </p:sp>
      <p:pic>
        <p:nvPicPr>
          <p:cNvPr id="3" name="Picture 2">
            <a:extLst>
              <a:ext uri="{FF2B5EF4-FFF2-40B4-BE49-F238E27FC236}">
                <a16:creationId xmlns:a16="http://schemas.microsoft.com/office/drawing/2014/main" id="{3D12B5EA-C9CB-4D79-91AC-1FE86FFF2A5E}"/>
              </a:ext>
            </a:extLst>
          </p:cNvPr>
          <p:cNvPicPr>
            <a:picLocks noChangeAspect="1"/>
          </p:cNvPicPr>
          <p:nvPr/>
        </p:nvPicPr>
        <p:blipFill>
          <a:blip r:embed="rId2"/>
          <a:stretch>
            <a:fillRect/>
          </a:stretch>
        </p:blipFill>
        <p:spPr>
          <a:xfrm>
            <a:off x="5640386" y="1669660"/>
            <a:ext cx="6036420" cy="1516038"/>
          </a:xfrm>
          <a:prstGeom prst="rect">
            <a:avLst/>
          </a:prstGeom>
        </p:spPr>
      </p:pic>
      <p:pic>
        <p:nvPicPr>
          <p:cNvPr id="4" name="Picture 3">
            <a:extLst>
              <a:ext uri="{FF2B5EF4-FFF2-40B4-BE49-F238E27FC236}">
                <a16:creationId xmlns:a16="http://schemas.microsoft.com/office/drawing/2014/main" id="{DEEF0B6A-FF76-45EA-BDC8-95FFE2AE2F7D}"/>
              </a:ext>
            </a:extLst>
          </p:cNvPr>
          <p:cNvPicPr>
            <a:picLocks noChangeAspect="1"/>
          </p:cNvPicPr>
          <p:nvPr/>
        </p:nvPicPr>
        <p:blipFill>
          <a:blip r:embed="rId3"/>
          <a:stretch>
            <a:fillRect/>
          </a:stretch>
        </p:blipFill>
        <p:spPr>
          <a:xfrm>
            <a:off x="2506138" y="4430321"/>
            <a:ext cx="8033163" cy="2197213"/>
          </a:xfrm>
          <a:prstGeom prst="rect">
            <a:avLst/>
          </a:prstGeom>
        </p:spPr>
      </p:pic>
      <p:pic>
        <p:nvPicPr>
          <p:cNvPr id="11" name="Picture 10">
            <a:extLst>
              <a:ext uri="{FF2B5EF4-FFF2-40B4-BE49-F238E27FC236}">
                <a16:creationId xmlns:a16="http://schemas.microsoft.com/office/drawing/2014/main" id="{016DB550-7B6E-4B8B-96BF-1D2E3735EDFF}"/>
              </a:ext>
            </a:extLst>
          </p:cNvPr>
          <p:cNvPicPr>
            <a:picLocks noChangeAspect="1"/>
          </p:cNvPicPr>
          <p:nvPr/>
        </p:nvPicPr>
        <p:blipFill>
          <a:blip r:embed="rId4"/>
          <a:stretch>
            <a:fillRect/>
          </a:stretch>
        </p:blipFill>
        <p:spPr>
          <a:xfrm>
            <a:off x="423924" y="942682"/>
            <a:ext cx="4564636" cy="3428760"/>
          </a:xfrm>
          <a:prstGeom prst="rect">
            <a:avLst/>
          </a:prstGeom>
        </p:spPr>
      </p:pic>
    </p:spTree>
    <p:extLst>
      <p:ext uri="{BB962C8B-B14F-4D97-AF65-F5344CB8AC3E}">
        <p14:creationId xmlns:p14="http://schemas.microsoft.com/office/powerpoint/2010/main" val="28618274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58952" y="296506"/>
            <a:ext cx="10671048" cy="768096"/>
          </a:xfrm>
          <a:prstGeom prst="rect">
            <a:avLst/>
          </a:prstGeom>
        </p:spPr>
        <p:txBody>
          <a:bodyPr>
            <a:normAutofit fontScale="90000"/>
          </a:bodyPr>
          <a:lstStyle/>
          <a:p>
            <a:r>
              <a:rPr lang="en-US" dirty="0"/>
              <a:t>Bus controller 8288 </a:t>
            </a:r>
            <a:r>
              <a:rPr lang="en-US" sz="2700" dirty="0"/>
              <a:t>system bus mode</a:t>
            </a:r>
            <a:endParaRPr dirty="0"/>
          </a:p>
        </p:txBody>
      </p:sp>
      <p:pic>
        <p:nvPicPr>
          <p:cNvPr id="3" name="Picture 2">
            <a:extLst>
              <a:ext uri="{FF2B5EF4-FFF2-40B4-BE49-F238E27FC236}">
                <a16:creationId xmlns:a16="http://schemas.microsoft.com/office/drawing/2014/main" id="{3D12B5EA-C9CB-4D79-91AC-1FE86FFF2A5E}"/>
              </a:ext>
            </a:extLst>
          </p:cNvPr>
          <p:cNvPicPr>
            <a:picLocks noChangeAspect="1"/>
          </p:cNvPicPr>
          <p:nvPr/>
        </p:nvPicPr>
        <p:blipFill>
          <a:blip r:embed="rId2"/>
          <a:stretch>
            <a:fillRect/>
          </a:stretch>
        </p:blipFill>
        <p:spPr>
          <a:xfrm>
            <a:off x="5640386" y="1669660"/>
            <a:ext cx="6036420" cy="1516038"/>
          </a:xfrm>
          <a:prstGeom prst="rect">
            <a:avLst/>
          </a:prstGeom>
        </p:spPr>
      </p:pic>
      <p:pic>
        <p:nvPicPr>
          <p:cNvPr id="11" name="Picture 10">
            <a:extLst>
              <a:ext uri="{FF2B5EF4-FFF2-40B4-BE49-F238E27FC236}">
                <a16:creationId xmlns:a16="http://schemas.microsoft.com/office/drawing/2014/main" id="{016DB550-7B6E-4B8B-96BF-1D2E3735EDFF}"/>
              </a:ext>
            </a:extLst>
          </p:cNvPr>
          <p:cNvPicPr>
            <a:picLocks noChangeAspect="1"/>
          </p:cNvPicPr>
          <p:nvPr/>
        </p:nvPicPr>
        <p:blipFill>
          <a:blip r:embed="rId3"/>
          <a:stretch>
            <a:fillRect/>
          </a:stretch>
        </p:blipFill>
        <p:spPr>
          <a:xfrm>
            <a:off x="423924" y="942682"/>
            <a:ext cx="4564636" cy="3428760"/>
          </a:xfrm>
          <a:prstGeom prst="rect">
            <a:avLst/>
          </a:prstGeom>
        </p:spPr>
      </p:pic>
      <p:pic>
        <p:nvPicPr>
          <p:cNvPr id="6" name="Picture 5">
            <a:extLst>
              <a:ext uri="{FF2B5EF4-FFF2-40B4-BE49-F238E27FC236}">
                <a16:creationId xmlns:a16="http://schemas.microsoft.com/office/drawing/2014/main" id="{ADF0C0B2-6B46-475B-B140-5D1FA1B79049}"/>
              </a:ext>
            </a:extLst>
          </p:cNvPr>
          <p:cNvPicPr>
            <a:picLocks noChangeAspect="1"/>
          </p:cNvPicPr>
          <p:nvPr/>
        </p:nvPicPr>
        <p:blipFill>
          <a:blip r:embed="rId4"/>
          <a:stretch>
            <a:fillRect/>
          </a:stretch>
        </p:blipFill>
        <p:spPr>
          <a:xfrm>
            <a:off x="2396914" y="4492812"/>
            <a:ext cx="8210972" cy="2184512"/>
          </a:xfrm>
          <a:prstGeom prst="rect">
            <a:avLst/>
          </a:prstGeom>
        </p:spPr>
      </p:pic>
    </p:spTree>
    <p:extLst>
      <p:ext uri="{BB962C8B-B14F-4D97-AF65-F5344CB8AC3E}">
        <p14:creationId xmlns:p14="http://schemas.microsoft.com/office/powerpoint/2010/main" val="396603634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65048" y="352552"/>
            <a:ext cx="10671048" cy="768096"/>
          </a:xfrm>
          <a:prstGeom prst="rect">
            <a:avLst/>
          </a:prstGeom>
        </p:spPr>
        <p:txBody>
          <a:bodyPr>
            <a:normAutofit/>
          </a:bodyPr>
          <a:lstStyle/>
          <a:p>
            <a:r>
              <a:rPr lang="en-US" dirty="0"/>
              <a:t>recall on bus arbitration</a:t>
            </a:r>
            <a:endParaRPr dirty="0"/>
          </a:p>
        </p:txBody>
      </p:sp>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41120"/>
            <a:ext cx="10680192" cy="5164328"/>
          </a:xfrm>
        </p:spPr>
        <p:txBody>
          <a:bodyPr/>
          <a:lstStyle/>
          <a:p>
            <a:pPr>
              <a:lnSpc>
                <a:spcPct val="150000"/>
              </a:lnSpc>
              <a:buFont typeface="Wingdings" panose="05000000000000000000" pitchFamily="2" charset="2"/>
              <a:buChar char="v"/>
            </a:pPr>
            <a:r>
              <a:rPr lang="en-IN" b="1" dirty="0">
                <a:latin typeface="+mj-lt"/>
              </a:rPr>
              <a:t>Arbitration</a:t>
            </a:r>
            <a:r>
              <a:rPr lang="en-IN" b="1" dirty="0">
                <a:latin typeface="Arial" panose="020B0604020202020204" pitchFamily="34" charset="0"/>
                <a:cs typeface="Arial" panose="020B0604020202020204" pitchFamily="34" charset="0"/>
              </a:rPr>
              <a:t> </a:t>
            </a:r>
            <a:r>
              <a:rPr lang="en-IN" sz="1600" i="1" dirty="0">
                <a:solidFill>
                  <a:schemeClr val="tx1"/>
                </a:solidFill>
                <a:latin typeface="Arial" panose="020B0604020202020204" pitchFamily="34" charset="0"/>
                <a:cs typeface="Arial" panose="020B0604020202020204" pitchFamily="34" charset="0"/>
              </a:rPr>
              <a:t>is a procedure in which a dispute is submitted, by agreement of the parties, to one or more arbitrators who make a binding decision on the dispute.</a:t>
            </a:r>
          </a:p>
          <a:p>
            <a:pPr>
              <a:lnSpc>
                <a:spcPct val="150000"/>
              </a:lnSpc>
              <a:buFont typeface="Wingdings" panose="05000000000000000000" pitchFamily="2" charset="2"/>
              <a:buChar char="v"/>
            </a:pPr>
            <a:r>
              <a:rPr lang="en-IN" b="1" dirty="0">
                <a:latin typeface="+mj-lt"/>
              </a:rPr>
              <a:t>Bus Master </a:t>
            </a:r>
            <a:r>
              <a:rPr lang="en-IN" sz="1600" i="1" dirty="0">
                <a:solidFill>
                  <a:schemeClr val="tx1"/>
                </a:solidFill>
                <a:latin typeface="Arial" panose="020B0604020202020204" pitchFamily="34" charset="0"/>
                <a:cs typeface="Arial" panose="020B0604020202020204" pitchFamily="34" charset="0"/>
              </a:rPr>
              <a:t>is a device that initiates data transfer on the bus in any given time</a:t>
            </a:r>
          </a:p>
          <a:p>
            <a:pPr>
              <a:lnSpc>
                <a:spcPct val="150000"/>
              </a:lnSpc>
              <a:buFont typeface="Wingdings" panose="05000000000000000000" pitchFamily="2" charset="2"/>
              <a:buChar char="v"/>
            </a:pPr>
            <a:r>
              <a:rPr lang="en-IN" sz="1600" dirty="0">
                <a:solidFill>
                  <a:schemeClr val="tx1"/>
                </a:solidFill>
                <a:latin typeface="Arial" panose="020B0604020202020204" pitchFamily="34" charset="0"/>
                <a:cs typeface="Arial" panose="020B0604020202020204" pitchFamily="34" charset="0"/>
              </a:rPr>
              <a:t>In computer architecture, there can be one or more bus masters (</a:t>
            </a:r>
            <a:r>
              <a:rPr lang="en-IN" sz="1600" dirty="0" err="1">
                <a:solidFill>
                  <a:schemeClr val="tx1"/>
                </a:solidFill>
                <a:latin typeface="Arial" panose="020B0604020202020204" pitchFamily="34" charset="0"/>
                <a:cs typeface="Arial" panose="020B0604020202020204" pitchFamily="34" charset="0"/>
              </a:rPr>
              <a:t>eg.</a:t>
            </a:r>
            <a:r>
              <a:rPr lang="en-IN" sz="1600" dirty="0">
                <a:solidFill>
                  <a:schemeClr val="tx1"/>
                </a:solidFill>
                <a:latin typeface="Arial" panose="020B0604020202020204" pitchFamily="34" charset="0"/>
                <a:cs typeface="Arial" panose="020B0604020202020204" pitchFamily="34" charset="0"/>
              </a:rPr>
              <a:t> A DMA controller or processor)</a:t>
            </a:r>
          </a:p>
          <a:p>
            <a:pPr>
              <a:lnSpc>
                <a:spcPct val="150000"/>
              </a:lnSpc>
              <a:buFont typeface="Wingdings" panose="05000000000000000000" pitchFamily="2" charset="2"/>
              <a:buChar char="v"/>
            </a:pPr>
            <a:r>
              <a:rPr lang="en-IN" sz="1600" dirty="0">
                <a:solidFill>
                  <a:schemeClr val="tx1"/>
                </a:solidFill>
                <a:latin typeface="Arial" panose="020B0604020202020204" pitchFamily="34" charset="0"/>
                <a:cs typeface="Arial" panose="020B0604020202020204" pitchFamily="34" charset="0"/>
              </a:rPr>
              <a:t>Bus arbitration technique involves relinquishing of control over the bus by the current bus master and </a:t>
            </a:r>
            <a:r>
              <a:rPr lang="en-IN" sz="1600" dirty="0" err="1">
                <a:solidFill>
                  <a:schemeClr val="tx1"/>
                </a:solidFill>
                <a:latin typeface="Arial" panose="020B0604020202020204" pitchFamily="34" charset="0"/>
                <a:cs typeface="Arial" panose="020B0604020202020204" pitchFamily="34" charset="0"/>
              </a:rPr>
              <a:t>mastership</a:t>
            </a:r>
            <a:r>
              <a:rPr lang="en-IN" sz="1600" dirty="0">
                <a:solidFill>
                  <a:schemeClr val="tx1"/>
                </a:solidFill>
                <a:latin typeface="Arial" panose="020B0604020202020204" pitchFamily="34" charset="0"/>
                <a:cs typeface="Arial" panose="020B0604020202020204" pitchFamily="34" charset="0"/>
              </a:rPr>
              <a:t> is transferred to a subsequent bus seeking device</a:t>
            </a:r>
          </a:p>
          <a:p>
            <a:pPr>
              <a:lnSpc>
                <a:spcPct val="150000"/>
              </a:lnSpc>
              <a:buFont typeface="Wingdings" panose="05000000000000000000" pitchFamily="2" charset="2"/>
              <a:buChar char="v"/>
            </a:pPr>
            <a:r>
              <a:rPr lang="en-IN" sz="1600" dirty="0">
                <a:solidFill>
                  <a:schemeClr val="tx1"/>
                </a:solidFill>
                <a:latin typeface="Arial" panose="020B0604020202020204" pitchFamily="34" charset="0"/>
                <a:cs typeface="Arial" panose="020B0604020202020204" pitchFamily="34" charset="0"/>
              </a:rPr>
              <a:t>There are two types of bus arbitration:</a:t>
            </a:r>
          </a:p>
          <a:p>
            <a:pPr lvl="1">
              <a:lnSpc>
                <a:spcPct val="150000"/>
              </a:lnSpc>
              <a:buFont typeface="+mj-lt"/>
              <a:buAutoNum type="arabicPeriod"/>
            </a:pPr>
            <a:r>
              <a:rPr lang="en-IN" b="1" dirty="0">
                <a:solidFill>
                  <a:schemeClr val="tx1"/>
                </a:solidFill>
                <a:latin typeface="Arial" panose="020B0604020202020204" pitchFamily="34" charset="0"/>
                <a:cs typeface="Arial" panose="020B0604020202020204" pitchFamily="34" charset="0"/>
              </a:rPr>
              <a:t>Centralized Arbitration</a:t>
            </a:r>
          </a:p>
          <a:p>
            <a:pPr lvl="2">
              <a:lnSpc>
                <a:spcPct val="150000"/>
              </a:lnSpc>
              <a:buFont typeface="Wingdings" panose="05000000000000000000" pitchFamily="2" charset="2"/>
              <a:buChar char="v"/>
            </a:pPr>
            <a:r>
              <a:rPr lang="en-IN" sz="1600" dirty="0">
                <a:solidFill>
                  <a:schemeClr val="tx1"/>
                </a:solidFill>
                <a:latin typeface="Arial" panose="020B0604020202020204" pitchFamily="34" charset="0"/>
                <a:cs typeface="Arial" panose="020B0604020202020204" pitchFamily="34" charset="0"/>
              </a:rPr>
              <a:t>Daisy Chaining</a:t>
            </a:r>
          </a:p>
          <a:p>
            <a:pPr lvl="2">
              <a:lnSpc>
                <a:spcPct val="150000"/>
              </a:lnSpc>
              <a:buFont typeface="Wingdings" panose="05000000000000000000" pitchFamily="2" charset="2"/>
              <a:buChar char="v"/>
            </a:pPr>
            <a:r>
              <a:rPr lang="en-IN" sz="1600" dirty="0">
                <a:solidFill>
                  <a:schemeClr val="tx1"/>
                </a:solidFill>
                <a:latin typeface="Arial" panose="020B0604020202020204" pitchFamily="34" charset="0"/>
                <a:cs typeface="Arial" panose="020B0604020202020204" pitchFamily="34" charset="0"/>
              </a:rPr>
              <a:t>Polling</a:t>
            </a:r>
          </a:p>
          <a:p>
            <a:pPr lvl="2">
              <a:lnSpc>
                <a:spcPct val="150000"/>
              </a:lnSpc>
              <a:buFont typeface="Wingdings" panose="05000000000000000000" pitchFamily="2" charset="2"/>
              <a:buChar char="v"/>
            </a:pPr>
            <a:r>
              <a:rPr lang="en-IN" sz="1600" dirty="0">
                <a:solidFill>
                  <a:schemeClr val="tx1"/>
                </a:solidFill>
                <a:latin typeface="Arial" panose="020B0604020202020204" pitchFamily="34" charset="0"/>
                <a:cs typeface="Arial" panose="020B0604020202020204" pitchFamily="34" charset="0"/>
              </a:rPr>
              <a:t>Independent request</a:t>
            </a:r>
          </a:p>
          <a:p>
            <a:pPr lvl="1">
              <a:lnSpc>
                <a:spcPct val="150000"/>
              </a:lnSpc>
              <a:buFont typeface="+mj-lt"/>
              <a:buAutoNum type="arabicPeriod"/>
            </a:pPr>
            <a:r>
              <a:rPr lang="en-IN" b="1" dirty="0">
                <a:solidFill>
                  <a:schemeClr val="tx1"/>
                </a:solidFill>
                <a:latin typeface="Arial" panose="020B0604020202020204" pitchFamily="34" charset="0"/>
                <a:cs typeface="Arial" panose="020B0604020202020204" pitchFamily="34" charset="0"/>
              </a:rPr>
              <a:t>Distributed Arbitration</a:t>
            </a: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7510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65048" y="352552"/>
            <a:ext cx="10671048" cy="768096"/>
          </a:xfrm>
          <a:prstGeom prst="rect">
            <a:avLst/>
          </a:prstGeom>
        </p:spPr>
        <p:txBody>
          <a:bodyPr>
            <a:normAutofit/>
          </a:bodyPr>
          <a:lstStyle/>
          <a:p>
            <a:r>
              <a:rPr lang="en-US" dirty="0"/>
              <a:t>recall on bus arbitration</a:t>
            </a:r>
            <a:endParaRPr dirty="0"/>
          </a:p>
        </p:txBody>
      </p:sp>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41120"/>
            <a:ext cx="10680192" cy="5273040"/>
          </a:xfrm>
        </p:spPr>
        <p:txBody>
          <a:bodyPr/>
          <a:lstStyle/>
          <a:p>
            <a:pPr marL="0" indent="0">
              <a:lnSpc>
                <a:spcPct val="150000"/>
              </a:lnSpc>
              <a:buNone/>
            </a:pPr>
            <a:r>
              <a:rPr lang="en-IN" b="1" dirty="0">
                <a:latin typeface="+mj-lt"/>
              </a:rPr>
              <a:t>Centralized Arbitration</a:t>
            </a:r>
          </a:p>
          <a:p>
            <a:pPr marL="0" indent="0">
              <a:lnSpc>
                <a:spcPct val="150000"/>
              </a:lnSpc>
              <a:buNone/>
            </a:pPr>
            <a:r>
              <a:rPr lang="en-IN" b="1" dirty="0">
                <a:solidFill>
                  <a:schemeClr val="tx1"/>
                </a:solidFill>
                <a:latin typeface="+mj-lt"/>
                <a:cs typeface="Arial" panose="020B0604020202020204" pitchFamily="34" charset="0"/>
              </a:rPr>
              <a:t>Daisy chaining </a:t>
            </a: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eaLnBrk="0" fontAlgn="base" hangingPunct="0">
              <a:lnSpc>
                <a:spcPct val="150000"/>
              </a:lnSpc>
              <a:spcBef>
                <a:spcPct val="0"/>
              </a:spcBef>
              <a:spcAft>
                <a:spcPct val="0"/>
              </a:spcAft>
              <a:buFont typeface="Wingdings" panose="05000000000000000000" pitchFamily="2" charset="2"/>
              <a:buChar char="v"/>
            </a:pPr>
            <a:r>
              <a:rPr lang="en-US" altLang="en-US" dirty="0">
                <a:solidFill>
                  <a:schemeClr val="tx1"/>
                </a:solidFill>
                <a:latin typeface="Arial" panose="020B0604020202020204" pitchFamily="34" charset="0"/>
              </a:rPr>
              <a:t>All bus master use the same line for bus request</a:t>
            </a:r>
          </a:p>
          <a:p>
            <a:pPr eaLnBrk="0" fontAlgn="base" hangingPunct="0">
              <a:lnSpc>
                <a:spcPct val="150000"/>
              </a:lnSpc>
              <a:spcBef>
                <a:spcPct val="0"/>
              </a:spcBef>
              <a:spcAft>
                <a:spcPct val="0"/>
              </a:spcAft>
              <a:buFont typeface="Wingdings" panose="05000000000000000000" pitchFamily="2" charset="2"/>
              <a:buChar char="v"/>
            </a:pPr>
            <a:r>
              <a:rPr lang="en-US" altLang="en-US" dirty="0">
                <a:solidFill>
                  <a:schemeClr val="tx1"/>
                </a:solidFill>
                <a:latin typeface="Arial" panose="020B0604020202020204" pitchFamily="34" charset="0"/>
              </a:rPr>
              <a:t>If the bus busy line is inactive, the bus controller gives the bus grant signal</a:t>
            </a:r>
          </a:p>
          <a:p>
            <a:pPr eaLnBrk="0" fontAlgn="base" hangingPunct="0">
              <a:lnSpc>
                <a:spcPct val="150000"/>
              </a:lnSpc>
              <a:spcBef>
                <a:spcPct val="0"/>
              </a:spcBef>
              <a:spcAft>
                <a:spcPct val="0"/>
              </a:spcAft>
              <a:buFont typeface="Wingdings" panose="05000000000000000000" pitchFamily="2" charset="2"/>
              <a:buChar char="v"/>
            </a:pPr>
            <a:r>
              <a:rPr lang="en-US" altLang="en-US" dirty="0">
                <a:solidFill>
                  <a:schemeClr val="tx1"/>
                </a:solidFill>
                <a:latin typeface="Arial" panose="020B0604020202020204" pitchFamily="34" charset="0"/>
              </a:rPr>
              <a:t>Bus grant signal is propagated serially through all masters starting from nearest one</a:t>
            </a:r>
          </a:p>
          <a:p>
            <a:pPr eaLnBrk="0" fontAlgn="base" hangingPunct="0">
              <a:lnSpc>
                <a:spcPct val="150000"/>
              </a:lnSpc>
              <a:spcBef>
                <a:spcPct val="0"/>
              </a:spcBef>
              <a:spcAft>
                <a:spcPct val="0"/>
              </a:spcAft>
              <a:buFont typeface="Wingdings" panose="05000000000000000000" pitchFamily="2" charset="2"/>
              <a:buChar char="v"/>
            </a:pPr>
            <a:r>
              <a:rPr lang="en-US" altLang="en-US" dirty="0">
                <a:solidFill>
                  <a:schemeClr val="tx1"/>
                </a:solidFill>
                <a:latin typeface="Arial" panose="020B0604020202020204" pitchFamily="34" charset="0"/>
              </a:rPr>
              <a:t>The bus master which requires system bus, stops this signal, activates the bus busy line and takes control of system bus </a:t>
            </a: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A199C88-76D1-4CA6-B54F-12478557FBFC}"/>
              </a:ext>
            </a:extLst>
          </p:cNvPr>
          <p:cNvPicPr>
            <a:picLocks noChangeAspect="1"/>
          </p:cNvPicPr>
          <p:nvPr/>
        </p:nvPicPr>
        <p:blipFill>
          <a:blip r:embed="rId2"/>
          <a:stretch>
            <a:fillRect/>
          </a:stretch>
        </p:blipFill>
        <p:spPr>
          <a:xfrm>
            <a:off x="3474610" y="1912966"/>
            <a:ext cx="7620110" cy="2631687"/>
          </a:xfrm>
          <a:prstGeom prst="rect">
            <a:avLst/>
          </a:prstGeom>
        </p:spPr>
      </p:pic>
    </p:spTree>
    <p:extLst>
      <p:ext uri="{BB962C8B-B14F-4D97-AF65-F5344CB8AC3E}">
        <p14:creationId xmlns:p14="http://schemas.microsoft.com/office/powerpoint/2010/main" val="2141763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65048" y="352552"/>
            <a:ext cx="10671048" cy="768096"/>
          </a:xfrm>
          <a:prstGeom prst="rect">
            <a:avLst/>
          </a:prstGeom>
        </p:spPr>
        <p:txBody>
          <a:bodyPr>
            <a:normAutofit/>
          </a:bodyPr>
          <a:lstStyle/>
          <a:p>
            <a:r>
              <a:rPr lang="en-US" dirty="0"/>
              <a:t>recall on bus arbitration</a:t>
            </a:r>
            <a:endParaRPr dirty="0"/>
          </a:p>
        </p:txBody>
      </p:sp>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41120"/>
            <a:ext cx="10680192" cy="5164328"/>
          </a:xfrm>
        </p:spPr>
        <p:txBody>
          <a:bodyPr/>
          <a:lstStyle/>
          <a:p>
            <a:pPr marL="0" indent="0">
              <a:lnSpc>
                <a:spcPct val="150000"/>
              </a:lnSpc>
              <a:buNone/>
            </a:pPr>
            <a:r>
              <a:rPr lang="en-IN" b="1" dirty="0">
                <a:latin typeface="+mj-lt"/>
              </a:rPr>
              <a:t>Centralized Arbitration</a:t>
            </a:r>
          </a:p>
          <a:p>
            <a:pPr marL="0" indent="0">
              <a:lnSpc>
                <a:spcPct val="150000"/>
              </a:lnSpc>
              <a:buNone/>
            </a:pPr>
            <a:r>
              <a:rPr lang="en-IN" b="1" dirty="0">
                <a:solidFill>
                  <a:schemeClr val="tx1"/>
                </a:solidFill>
                <a:latin typeface="+mj-lt"/>
                <a:cs typeface="Arial" panose="020B0604020202020204" pitchFamily="34" charset="0"/>
              </a:rPr>
              <a:t>Polling</a:t>
            </a: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There are log n polling lines for n devices connected to the master</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Master polls by placing device ID on the polling lines </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Master decides the priority, once bus grant signal is achieved by a device, then the bus master marks bus busy</a:t>
            </a: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0DD2DAD-BF9D-476C-A10C-6B76981877BB}"/>
              </a:ext>
            </a:extLst>
          </p:cNvPr>
          <p:cNvPicPr>
            <a:picLocks noChangeAspect="1"/>
          </p:cNvPicPr>
          <p:nvPr/>
        </p:nvPicPr>
        <p:blipFill>
          <a:blip r:embed="rId2"/>
          <a:stretch>
            <a:fillRect/>
          </a:stretch>
        </p:blipFill>
        <p:spPr>
          <a:xfrm>
            <a:off x="2537638" y="1876744"/>
            <a:ext cx="7116723" cy="2911387"/>
          </a:xfrm>
          <a:prstGeom prst="rect">
            <a:avLst/>
          </a:prstGeom>
        </p:spPr>
      </p:pic>
    </p:spTree>
    <p:extLst>
      <p:ext uri="{BB962C8B-B14F-4D97-AF65-F5344CB8AC3E}">
        <p14:creationId xmlns:p14="http://schemas.microsoft.com/office/powerpoint/2010/main" val="3236103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65048" y="352552"/>
            <a:ext cx="10671048" cy="768096"/>
          </a:xfrm>
          <a:prstGeom prst="rect">
            <a:avLst/>
          </a:prstGeom>
        </p:spPr>
        <p:txBody>
          <a:bodyPr>
            <a:normAutofit/>
          </a:bodyPr>
          <a:lstStyle/>
          <a:p>
            <a:r>
              <a:rPr lang="en-US" dirty="0"/>
              <a:t>recall on bus arbitration</a:t>
            </a:r>
            <a:endParaRPr dirty="0"/>
          </a:p>
        </p:txBody>
      </p:sp>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41120"/>
            <a:ext cx="10680192" cy="5164328"/>
          </a:xfrm>
        </p:spPr>
        <p:txBody>
          <a:bodyPr/>
          <a:lstStyle/>
          <a:p>
            <a:pPr marL="0" indent="0">
              <a:lnSpc>
                <a:spcPct val="150000"/>
              </a:lnSpc>
              <a:buNone/>
            </a:pPr>
            <a:r>
              <a:rPr lang="en-IN" b="1" dirty="0">
                <a:latin typeface="+mj-lt"/>
              </a:rPr>
              <a:t>Centralized Arbitration</a:t>
            </a:r>
          </a:p>
          <a:p>
            <a:pPr marL="0" indent="0">
              <a:lnSpc>
                <a:spcPct val="150000"/>
              </a:lnSpc>
              <a:buNone/>
            </a:pPr>
            <a:r>
              <a:rPr lang="en-IN" b="1" dirty="0">
                <a:solidFill>
                  <a:schemeClr val="tx1"/>
                </a:solidFill>
                <a:latin typeface="+mj-lt"/>
                <a:cs typeface="Arial" panose="020B0604020202020204" pitchFamily="34" charset="0"/>
              </a:rPr>
              <a:t>Independent request</a:t>
            </a: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Every device has its own dedicated request and grant lines</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Priority is assigned by the bus master</a:t>
            </a: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B6C7B77-8A92-43EA-B2CB-828B23E43379}"/>
              </a:ext>
            </a:extLst>
          </p:cNvPr>
          <p:cNvPicPr>
            <a:picLocks noChangeAspect="1"/>
          </p:cNvPicPr>
          <p:nvPr/>
        </p:nvPicPr>
        <p:blipFill>
          <a:blip r:embed="rId2"/>
          <a:stretch>
            <a:fillRect/>
          </a:stretch>
        </p:blipFill>
        <p:spPr>
          <a:xfrm>
            <a:off x="2285549" y="2386498"/>
            <a:ext cx="7620902" cy="3043159"/>
          </a:xfrm>
          <a:prstGeom prst="rect">
            <a:avLst/>
          </a:prstGeom>
        </p:spPr>
      </p:pic>
    </p:spTree>
    <p:extLst>
      <p:ext uri="{BB962C8B-B14F-4D97-AF65-F5344CB8AC3E}">
        <p14:creationId xmlns:p14="http://schemas.microsoft.com/office/powerpoint/2010/main" val="29444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3044952"/>
            <a:ext cx="6400800" cy="768096"/>
          </a:xfrm>
        </p:spPr>
        <p:txBody>
          <a:bodyPr/>
          <a:lstStyle/>
          <a:p>
            <a:r>
              <a:rPr lang="en-IN" sz="4400" b="1" dirty="0">
                <a:solidFill>
                  <a:schemeClr val="accent6"/>
                </a:solidFill>
                <a:latin typeface="Arial Black" panose="020B0604020202020204" pitchFamily="34" charset="0"/>
                <a:cs typeface="Arial Black" panose="020B0604020202020204" pitchFamily="34" charset="0"/>
              </a:rPr>
              <a:t>PIPELINING IN 8086</a:t>
            </a: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952923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65048" y="352552"/>
            <a:ext cx="10671048" cy="768096"/>
          </a:xfrm>
          <a:prstGeom prst="rect">
            <a:avLst/>
          </a:prstGeom>
        </p:spPr>
        <p:txBody>
          <a:bodyPr>
            <a:normAutofit/>
          </a:bodyPr>
          <a:lstStyle/>
          <a:p>
            <a:r>
              <a:rPr lang="en-US" dirty="0"/>
              <a:t>recall on bus arbitration</a:t>
            </a:r>
            <a:endParaRPr dirty="0"/>
          </a:p>
        </p:txBody>
      </p:sp>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41120"/>
            <a:ext cx="10680192" cy="5164328"/>
          </a:xfrm>
        </p:spPr>
        <p:txBody>
          <a:bodyPr/>
          <a:lstStyle/>
          <a:p>
            <a:pPr marL="0" indent="0">
              <a:lnSpc>
                <a:spcPct val="150000"/>
              </a:lnSpc>
              <a:buNone/>
            </a:pPr>
            <a:r>
              <a:rPr lang="en-IN" b="1" dirty="0">
                <a:latin typeface="+mj-lt"/>
              </a:rPr>
              <a:t>Distributed Arbitration</a:t>
            </a: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77B6B15-7C8F-4272-A3B2-E37CC3F2B0F0}"/>
              </a:ext>
            </a:extLst>
          </p:cNvPr>
          <p:cNvPicPr>
            <a:picLocks noChangeAspect="1"/>
          </p:cNvPicPr>
          <p:nvPr/>
        </p:nvPicPr>
        <p:blipFill rotWithShape="1">
          <a:blip r:embed="rId2"/>
          <a:srcRect l="3250" t="14074" r="44083" b="29929"/>
          <a:stretch/>
        </p:blipFill>
        <p:spPr>
          <a:xfrm>
            <a:off x="2665561" y="1982251"/>
            <a:ext cx="6860878" cy="4103238"/>
          </a:xfrm>
          <a:prstGeom prst="rect">
            <a:avLst/>
          </a:prstGeom>
        </p:spPr>
      </p:pic>
    </p:spTree>
    <p:extLst>
      <p:ext uri="{BB962C8B-B14F-4D97-AF65-F5344CB8AC3E}">
        <p14:creationId xmlns:p14="http://schemas.microsoft.com/office/powerpoint/2010/main" val="2690088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65048" y="352552"/>
            <a:ext cx="10671048" cy="768096"/>
          </a:xfrm>
          <a:prstGeom prst="rect">
            <a:avLst/>
          </a:prstGeom>
        </p:spPr>
        <p:txBody>
          <a:bodyPr>
            <a:normAutofit/>
          </a:bodyPr>
          <a:lstStyle/>
          <a:p>
            <a:r>
              <a:rPr lang="en-US" dirty="0"/>
              <a:t>recall on bus arbitration</a:t>
            </a:r>
            <a:endParaRPr dirty="0"/>
          </a:p>
        </p:txBody>
      </p:sp>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30154"/>
            <a:ext cx="10680192" cy="5164328"/>
          </a:xfrm>
        </p:spPr>
        <p:txBody>
          <a:bodyPr/>
          <a:lstStyle/>
          <a:p>
            <a:pPr marL="0" indent="0">
              <a:lnSpc>
                <a:spcPct val="150000"/>
              </a:lnSpc>
              <a:buNone/>
            </a:pPr>
            <a:r>
              <a:rPr lang="en-IN" b="1" dirty="0">
                <a:latin typeface="+mj-lt"/>
              </a:rPr>
              <a:t>Distributed Arbitration</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There is no central bus arbitrator here and so is very reliable</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All the devices take part in selection of next bus master</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All the devices will be assigned a </a:t>
            </a:r>
            <a:r>
              <a:rPr lang="en-IN" b="1" dirty="0">
                <a:solidFill>
                  <a:schemeClr val="tx1"/>
                </a:solidFill>
                <a:latin typeface="Arial" panose="020B0604020202020204" pitchFamily="34" charset="0"/>
                <a:cs typeface="Arial" panose="020B0604020202020204" pitchFamily="34" charset="0"/>
              </a:rPr>
              <a:t>4 bit arbitration ID</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When the multiple bus requests arise, then </a:t>
            </a:r>
            <a:r>
              <a:rPr lang="en-IN" b="1" dirty="0">
                <a:solidFill>
                  <a:schemeClr val="tx1"/>
                </a:solidFill>
                <a:latin typeface="Arial" panose="020B0604020202020204" pitchFamily="34" charset="0"/>
                <a:cs typeface="Arial" panose="020B0604020202020204" pitchFamily="34" charset="0"/>
              </a:rPr>
              <a:t>OR</a:t>
            </a:r>
            <a:r>
              <a:rPr lang="en-IN" dirty="0">
                <a:solidFill>
                  <a:schemeClr val="tx1"/>
                </a:solidFill>
                <a:latin typeface="Arial" panose="020B0604020202020204" pitchFamily="34" charset="0"/>
                <a:cs typeface="Arial" panose="020B0604020202020204" pitchFamily="34" charset="0"/>
              </a:rPr>
              <a:t> operation of IDs of contesting devices is generated and made available on the arbitration line</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Each device then, compares the values in the arbitration line with that of its own ID</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Comparison starts from MSB (4</a:t>
            </a:r>
            <a:r>
              <a:rPr lang="en-IN" baseline="30000" dirty="0">
                <a:solidFill>
                  <a:schemeClr val="tx1"/>
                </a:solidFill>
                <a:latin typeface="Arial" panose="020B0604020202020204" pitchFamily="34" charset="0"/>
                <a:cs typeface="Arial" panose="020B0604020202020204" pitchFamily="34" charset="0"/>
              </a:rPr>
              <a:t>th</a:t>
            </a:r>
            <a:r>
              <a:rPr lang="en-IN" dirty="0">
                <a:solidFill>
                  <a:schemeClr val="tx1"/>
                </a:solidFill>
                <a:latin typeface="Arial" panose="020B0604020202020204" pitchFamily="34" charset="0"/>
                <a:cs typeface="Arial" panose="020B0604020202020204" pitchFamily="34" charset="0"/>
              </a:rPr>
              <a:t> bit) and proceeds towards LSB (0</a:t>
            </a:r>
            <a:r>
              <a:rPr lang="en-IN" baseline="30000" dirty="0">
                <a:solidFill>
                  <a:schemeClr val="tx1"/>
                </a:solidFill>
                <a:latin typeface="Arial" panose="020B0604020202020204" pitchFamily="34" charset="0"/>
                <a:cs typeface="Arial" panose="020B0604020202020204" pitchFamily="34" charset="0"/>
              </a:rPr>
              <a:t>th</a:t>
            </a:r>
            <a:r>
              <a:rPr lang="en-IN" dirty="0">
                <a:solidFill>
                  <a:schemeClr val="tx1"/>
                </a:solidFill>
                <a:latin typeface="Arial" panose="020B0604020202020204" pitchFamily="34" charset="0"/>
                <a:cs typeface="Arial" panose="020B0604020202020204" pitchFamily="34" charset="0"/>
              </a:rPr>
              <a:t> bit)</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While comparing if there is a difference is detected then the device manipulates the bus arbitration line values by passing ‘0’ to the corresponding bits and successive lower bits</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Again the next device compares its ID with the new value on the arbitration lines by </a:t>
            </a:r>
            <a:r>
              <a:rPr lang="en-IN" b="1" dirty="0">
                <a:solidFill>
                  <a:schemeClr val="tx1"/>
                </a:solidFill>
                <a:latin typeface="Arial" panose="020B0604020202020204" pitchFamily="34" charset="0"/>
                <a:cs typeface="Arial" panose="020B0604020202020204" pitchFamily="34" charset="0"/>
              </a:rPr>
              <a:t>OR</a:t>
            </a:r>
            <a:r>
              <a:rPr lang="en-IN" dirty="0">
                <a:solidFill>
                  <a:schemeClr val="tx1"/>
                </a:solidFill>
                <a:latin typeface="Arial" panose="020B0604020202020204" pitchFamily="34" charset="0"/>
                <a:cs typeface="Arial" panose="020B0604020202020204" pitchFamily="34" charset="0"/>
              </a:rPr>
              <a:t> operation</a:t>
            </a: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9905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tap to edit"/>
          <p:cNvSpPr txBox="1">
            <a:spLocks noGrp="1"/>
          </p:cNvSpPr>
          <p:nvPr>
            <p:ph type="title"/>
          </p:nvPr>
        </p:nvSpPr>
        <p:spPr>
          <a:xfrm>
            <a:off x="765048" y="352552"/>
            <a:ext cx="10671048" cy="768096"/>
          </a:xfrm>
          <a:prstGeom prst="rect">
            <a:avLst/>
          </a:prstGeom>
        </p:spPr>
        <p:txBody>
          <a:bodyPr>
            <a:normAutofit/>
          </a:bodyPr>
          <a:lstStyle/>
          <a:p>
            <a:r>
              <a:rPr lang="en-US" dirty="0"/>
              <a:t>recall on bus arbitration</a:t>
            </a:r>
            <a:endParaRPr dirty="0"/>
          </a:p>
        </p:txBody>
      </p:sp>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30154"/>
            <a:ext cx="10680192" cy="5164328"/>
          </a:xfrm>
        </p:spPr>
        <p:txBody>
          <a:bodyPr/>
          <a:lstStyle/>
          <a:p>
            <a:pPr marL="0" indent="0">
              <a:lnSpc>
                <a:spcPct val="150000"/>
              </a:lnSpc>
              <a:buNone/>
            </a:pPr>
            <a:r>
              <a:rPr lang="en-IN" b="1" dirty="0">
                <a:latin typeface="+mj-lt"/>
              </a:rPr>
              <a:t>Distributed Arbitration</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If any device ID matches with the result of OR operation then that device gains the bus (becomes bus master)</a:t>
            </a:r>
          </a:p>
          <a:p>
            <a:pPr>
              <a:lnSpc>
                <a:spcPct val="150000"/>
              </a:lnSpc>
              <a:buFont typeface="Wingdings" panose="05000000000000000000" pitchFamily="2" charset="2"/>
              <a:buChar char="v"/>
            </a:pPr>
            <a:r>
              <a:rPr lang="en-IN" b="1" dirty="0">
                <a:solidFill>
                  <a:schemeClr val="tx1"/>
                </a:solidFill>
                <a:latin typeface="Arial" panose="020B0604020202020204" pitchFamily="34" charset="0"/>
                <a:cs typeface="Arial" panose="020B0604020202020204" pitchFamily="34" charset="0"/>
              </a:rPr>
              <a:t>Example:</a:t>
            </a:r>
          </a:p>
          <a:p>
            <a:pPr marL="338328" lvl="1" indent="0">
              <a:lnSpc>
                <a:spcPct val="150000"/>
              </a:lnSpc>
              <a:buNone/>
            </a:pPr>
            <a:r>
              <a:rPr lang="en-IN" dirty="0">
                <a:solidFill>
                  <a:schemeClr val="tx1"/>
                </a:solidFill>
                <a:latin typeface="Arial" panose="020B0604020202020204" pitchFamily="34" charset="0"/>
                <a:cs typeface="Arial" panose="020B0604020202020204" pitchFamily="34" charset="0"/>
              </a:rPr>
              <a:t>Devices with IDs 0101 and 0110 are contesting for bus mastery </a:t>
            </a:r>
          </a:p>
          <a:p>
            <a:pPr marL="338328" lvl="1" indent="0">
              <a:lnSpc>
                <a:spcPct val="150000"/>
              </a:lnSpc>
              <a:buNone/>
            </a:pPr>
            <a:r>
              <a:rPr lang="en-IN" b="1" dirty="0">
                <a:solidFill>
                  <a:schemeClr val="tx1"/>
                </a:solidFill>
                <a:latin typeface="Arial" panose="020B0604020202020204" pitchFamily="34" charset="0"/>
                <a:cs typeface="Arial" panose="020B0604020202020204" pitchFamily="34" charset="0"/>
              </a:rPr>
              <a:t>Allocation of bus by distributed arbitration</a:t>
            </a:r>
          </a:p>
          <a:p>
            <a:pPr marL="681228" lvl="1" indent="-342900">
              <a:lnSpc>
                <a:spcPct val="150000"/>
              </a:lnSpc>
              <a:buFont typeface="+mj-lt"/>
              <a:buAutoNum type="arabicPeriod"/>
            </a:pPr>
            <a:r>
              <a:rPr lang="en-IN" dirty="0">
                <a:solidFill>
                  <a:schemeClr val="tx1"/>
                </a:solidFill>
                <a:latin typeface="Arial" panose="020B0604020202020204" pitchFamily="34" charset="0"/>
                <a:cs typeface="Arial" panose="020B0604020202020204" pitchFamily="34" charset="0"/>
              </a:rPr>
              <a:t>OR operation of IDs: 0111</a:t>
            </a:r>
          </a:p>
          <a:p>
            <a:pPr marL="681228" lvl="1" indent="-342900">
              <a:lnSpc>
                <a:spcPct val="150000"/>
              </a:lnSpc>
              <a:buFont typeface="+mj-lt"/>
              <a:buAutoNum type="arabicPeriod"/>
            </a:pPr>
            <a:r>
              <a:rPr lang="en-IN" dirty="0">
                <a:solidFill>
                  <a:schemeClr val="tx1"/>
                </a:solidFill>
                <a:latin typeface="Arial" panose="020B0604020202020204" pitchFamily="34" charset="0"/>
                <a:cs typeface="Arial" panose="020B0604020202020204" pitchFamily="34" charset="0"/>
              </a:rPr>
              <a:t>Device 0101 compares 0111 (0101 | 0111 = 0100 </a:t>
            </a:r>
            <a:r>
              <a:rPr lang="en-IN" dirty="0">
                <a:solidFill>
                  <a:schemeClr val="tx1"/>
                </a:solidFill>
                <a:latin typeface="Arial" panose="020B0604020202020204" pitchFamily="34" charset="0"/>
                <a:cs typeface="Arial" panose="020B0604020202020204" pitchFamily="34" charset="0"/>
                <a:sym typeface="Wingdings" panose="05000000000000000000" pitchFamily="2" charset="2"/>
              </a:rPr>
              <a:t> new arbitration value)</a:t>
            </a:r>
          </a:p>
          <a:p>
            <a:pPr marL="681228" lvl="1" indent="-342900">
              <a:lnSpc>
                <a:spcPct val="150000"/>
              </a:lnSpc>
              <a:buFont typeface="+mj-lt"/>
              <a:buAutoNum type="arabicPeriod"/>
            </a:pPr>
            <a:r>
              <a:rPr lang="en-IN" dirty="0">
                <a:solidFill>
                  <a:schemeClr val="tx1"/>
                </a:solidFill>
                <a:latin typeface="Arial" panose="020B0604020202020204" pitchFamily="34" charset="0"/>
                <a:cs typeface="Arial" panose="020B0604020202020204" pitchFamily="34" charset="0"/>
                <a:sym typeface="Wingdings" panose="05000000000000000000" pitchFamily="2" charset="2"/>
              </a:rPr>
              <a:t>Device 0110 does OR operation with 0100 (0110 | 0100 = 0110  matching with Device ID 0110)</a:t>
            </a:r>
          </a:p>
          <a:p>
            <a:pPr marL="681228" lvl="1" indent="-342900">
              <a:lnSpc>
                <a:spcPct val="150000"/>
              </a:lnSpc>
              <a:buFont typeface="+mj-lt"/>
              <a:buAutoNum type="arabicPeriod"/>
            </a:pPr>
            <a:r>
              <a:rPr lang="en-IN" dirty="0">
                <a:solidFill>
                  <a:schemeClr val="tx1"/>
                </a:solidFill>
                <a:latin typeface="Arial" panose="020B0604020202020204" pitchFamily="34" charset="0"/>
                <a:cs typeface="Arial" panose="020B0604020202020204" pitchFamily="34" charset="0"/>
                <a:sym typeface="Wingdings" panose="05000000000000000000" pitchFamily="2" charset="2"/>
              </a:rPr>
              <a:t>Hence Device 0110 becomes the bus master</a:t>
            </a: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7492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30154"/>
            <a:ext cx="10680192" cy="5164328"/>
          </a:xfrm>
        </p:spPr>
        <p:txBody>
          <a:bodyPr/>
          <a:lstStyle/>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Bus controller 8288 </a:t>
            </a:r>
          </a:p>
        </p:txBody>
      </p:sp>
      <p:pic>
        <p:nvPicPr>
          <p:cNvPr id="6" name="Picture 5">
            <a:extLst>
              <a:ext uri="{FF2B5EF4-FFF2-40B4-BE49-F238E27FC236}">
                <a16:creationId xmlns:a16="http://schemas.microsoft.com/office/drawing/2014/main" id="{D4582650-8073-4E98-8395-96B64E89D925}"/>
              </a:ext>
            </a:extLst>
          </p:cNvPr>
          <p:cNvPicPr>
            <a:picLocks noChangeAspect="1"/>
          </p:cNvPicPr>
          <p:nvPr/>
        </p:nvPicPr>
        <p:blipFill>
          <a:blip r:embed="rId2"/>
          <a:stretch>
            <a:fillRect/>
          </a:stretch>
        </p:blipFill>
        <p:spPr>
          <a:xfrm>
            <a:off x="1061415" y="1644578"/>
            <a:ext cx="10066122" cy="4015347"/>
          </a:xfrm>
          <a:prstGeom prst="rect">
            <a:avLst/>
          </a:prstGeom>
        </p:spPr>
      </p:pic>
      <p:sp>
        <p:nvSpPr>
          <p:cNvPr id="3" name="Rectangle 2">
            <a:extLst>
              <a:ext uri="{FF2B5EF4-FFF2-40B4-BE49-F238E27FC236}">
                <a16:creationId xmlns:a16="http://schemas.microsoft.com/office/drawing/2014/main" id="{1B00799A-1A8B-40D5-9604-6EF862D65E82}"/>
              </a:ext>
            </a:extLst>
          </p:cNvPr>
          <p:cNvSpPr/>
          <p:nvPr/>
        </p:nvSpPr>
        <p:spPr>
          <a:xfrm>
            <a:off x="2839720" y="4470400"/>
            <a:ext cx="462280" cy="29464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solidFill>
                  <a:schemeClr val="tx1"/>
                </a:solidFill>
              </a:rPr>
              <a:t>0</a:t>
            </a:r>
          </a:p>
        </p:txBody>
      </p:sp>
    </p:spTree>
    <p:extLst>
      <p:ext uri="{BB962C8B-B14F-4D97-AF65-F5344CB8AC3E}">
        <p14:creationId xmlns:p14="http://schemas.microsoft.com/office/powerpoint/2010/main" val="36513872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30154"/>
            <a:ext cx="10680192" cy="5164328"/>
          </a:xfrm>
        </p:spPr>
        <p:txBody>
          <a:bodyPr/>
          <a:lstStyle/>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Memory interfacing in Mn mode</a:t>
            </a:r>
          </a:p>
        </p:txBody>
      </p:sp>
      <p:pic>
        <p:nvPicPr>
          <p:cNvPr id="3" name="Picture 2">
            <a:extLst>
              <a:ext uri="{FF2B5EF4-FFF2-40B4-BE49-F238E27FC236}">
                <a16:creationId xmlns:a16="http://schemas.microsoft.com/office/drawing/2014/main" id="{D470657F-01CA-4CF2-99BD-AF8D34771C15}"/>
              </a:ext>
            </a:extLst>
          </p:cNvPr>
          <p:cNvPicPr>
            <a:picLocks noChangeAspect="1"/>
          </p:cNvPicPr>
          <p:nvPr/>
        </p:nvPicPr>
        <p:blipFill>
          <a:blip r:embed="rId2"/>
          <a:stretch>
            <a:fillRect/>
          </a:stretch>
        </p:blipFill>
        <p:spPr>
          <a:xfrm>
            <a:off x="5114406" y="1051149"/>
            <a:ext cx="6796300" cy="5443333"/>
          </a:xfrm>
          <a:prstGeom prst="rect">
            <a:avLst/>
          </a:prstGeom>
        </p:spPr>
      </p:pic>
      <p:sp>
        <p:nvSpPr>
          <p:cNvPr id="5" name="Content Placeholder 1">
            <a:extLst>
              <a:ext uri="{FF2B5EF4-FFF2-40B4-BE49-F238E27FC236}">
                <a16:creationId xmlns:a16="http://schemas.microsoft.com/office/drawing/2014/main" id="{CB7579E6-4F6E-40E8-816D-E2857CF74BD8}"/>
              </a:ext>
            </a:extLst>
          </p:cNvPr>
          <p:cNvSpPr txBox="1">
            <a:spLocks/>
          </p:cNvSpPr>
          <p:nvPr/>
        </p:nvSpPr>
        <p:spPr>
          <a:xfrm>
            <a:off x="908304" y="1190651"/>
            <a:ext cx="4206102" cy="5164328"/>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Here the required control signals, MEMR</a:t>
            </a:r>
            <a:r>
              <a:rPr lang="en-IN" baseline="30000" dirty="0">
                <a:latin typeface="Century Schoolbook" panose="02040604050505020304" pitchFamily="18" charset="0"/>
              </a:rPr>
              <a:t>‾</a:t>
            </a:r>
            <a:r>
              <a:rPr lang="en-IN" dirty="0">
                <a:solidFill>
                  <a:schemeClr val="tx1"/>
                </a:solidFill>
                <a:latin typeface="Arial" panose="020B0604020202020204" pitchFamily="34" charset="0"/>
                <a:cs typeface="Arial" panose="020B0604020202020204" pitchFamily="34" charset="0"/>
              </a:rPr>
              <a:t>,</a:t>
            </a:r>
            <a:r>
              <a:rPr lang="en-IN" baseline="30000" dirty="0">
                <a:solidFill>
                  <a:schemeClr val="tx1"/>
                </a:solidFill>
                <a:latin typeface="Arial" panose="020B0604020202020204" pitchFamily="34" charset="0"/>
                <a:cs typeface="Arial" panose="020B0604020202020204" pitchFamily="34" charset="0"/>
              </a:rPr>
              <a:t> </a:t>
            </a:r>
            <a:r>
              <a:rPr lang="en-IN" dirty="0">
                <a:solidFill>
                  <a:schemeClr val="tx1"/>
                </a:solidFill>
                <a:latin typeface="Arial" panose="020B0604020202020204" pitchFamily="34" charset="0"/>
                <a:cs typeface="Arial" panose="020B0604020202020204" pitchFamily="34" charset="0"/>
              </a:rPr>
              <a:t>MEMW</a:t>
            </a:r>
            <a:r>
              <a:rPr lang="en-IN" baseline="30000" dirty="0">
                <a:latin typeface="Century Schoolbook" panose="02040604050505020304" pitchFamily="18" charset="0"/>
              </a:rPr>
              <a:t>‾</a:t>
            </a:r>
            <a:r>
              <a:rPr lang="en-IN" dirty="0">
                <a:solidFill>
                  <a:schemeClr val="tx1"/>
                </a:solidFill>
                <a:latin typeface="Arial" panose="020B0604020202020204" pitchFamily="34" charset="0"/>
                <a:cs typeface="Arial" panose="020B0604020202020204" pitchFamily="34" charset="0"/>
              </a:rPr>
              <a:t>, are generated by either 3:8 decoder or the control signal generator</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 </a:t>
            </a:r>
            <a:r>
              <a:rPr lang="en-IN" dirty="0">
                <a:solidFill>
                  <a:schemeClr val="tx1"/>
                </a:solidFill>
                <a:latin typeface="Arial" panose="020B0604020202020204" pitchFamily="34" charset="0"/>
                <a:cs typeface="Arial" panose="020B0604020202020204" pitchFamily="34" charset="0"/>
              </a:rPr>
              <a:t>- A</a:t>
            </a:r>
            <a:r>
              <a:rPr lang="en-IN" baseline="-25000" dirty="0">
                <a:solidFill>
                  <a:schemeClr val="tx1"/>
                </a:solidFill>
                <a:latin typeface="Arial" panose="020B0604020202020204" pitchFamily="34" charset="0"/>
                <a:cs typeface="Arial" panose="020B0604020202020204" pitchFamily="34" charset="0"/>
              </a:rPr>
              <a:t>19</a:t>
            </a:r>
            <a:r>
              <a:rPr lang="en-IN" dirty="0">
                <a:solidFill>
                  <a:schemeClr val="tx1"/>
                </a:solidFill>
                <a:latin typeface="Arial" panose="020B0604020202020204" pitchFamily="34" charset="0"/>
                <a:cs typeface="Arial" panose="020B0604020202020204" pitchFamily="34" charset="0"/>
              </a:rPr>
              <a:t> determine the addresses in odd or even bank</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0</a:t>
            </a:r>
            <a:r>
              <a:rPr lang="en-IN" dirty="0">
                <a:solidFill>
                  <a:schemeClr val="tx1"/>
                </a:solidFill>
                <a:latin typeface="Arial" panose="020B0604020202020204" pitchFamily="34" charset="0"/>
                <a:cs typeface="Arial" panose="020B0604020202020204" pitchFamily="34" charset="0"/>
              </a:rPr>
              <a:t> along with BHE</a:t>
            </a:r>
            <a:r>
              <a:rPr lang="en-IN" baseline="30000" dirty="0">
                <a:latin typeface="Century Schoolbook" panose="02040604050505020304" pitchFamily="18" charset="0"/>
              </a:rPr>
              <a:t>‾ </a:t>
            </a:r>
            <a:r>
              <a:rPr lang="en-IN" dirty="0">
                <a:solidFill>
                  <a:schemeClr val="tx1"/>
                </a:solidFill>
                <a:latin typeface="Arial" panose="020B0604020202020204" pitchFamily="34" charset="0"/>
                <a:cs typeface="Arial" panose="020B0604020202020204" pitchFamily="34" charset="0"/>
              </a:rPr>
              <a:t>determine the chip selection for odd or even bank</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Once the bank is selected and data path is decided by the DT/R</a:t>
            </a:r>
            <a:r>
              <a:rPr lang="en-IN" baseline="30000" dirty="0">
                <a:latin typeface="Century Schoolbook" panose="02040604050505020304" pitchFamily="18" charset="0"/>
              </a:rPr>
              <a:t>‾</a:t>
            </a:r>
            <a:r>
              <a:rPr lang="en-IN" dirty="0">
                <a:solidFill>
                  <a:schemeClr val="tx1"/>
                </a:solidFill>
                <a:latin typeface="Arial" panose="020B0604020202020204" pitchFamily="34" charset="0"/>
                <a:cs typeface="Arial" panose="020B0604020202020204" pitchFamily="34" charset="0"/>
              </a:rPr>
              <a:t> and DEN</a:t>
            </a:r>
            <a:r>
              <a:rPr lang="en-IN" baseline="30000" dirty="0">
                <a:latin typeface="Century Schoolbook" panose="02040604050505020304" pitchFamily="18" charset="0"/>
              </a:rPr>
              <a:t>‾</a:t>
            </a:r>
            <a:r>
              <a:rPr lang="en-IN" dirty="0">
                <a:solidFill>
                  <a:schemeClr val="tx1"/>
                </a:solidFill>
                <a:latin typeface="Arial" panose="020B0604020202020204" pitchFamily="34" charset="0"/>
                <a:cs typeface="Arial" panose="020B0604020202020204" pitchFamily="34" charset="0"/>
              </a:rPr>
              <a:t> then the data flows in/out of memory</a:t>
            </a:r>
            <a:endParaRPr lang="en-IN" baseline="30000"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Font typeface="Arial" panose="020B0604020202020204" pitchFamily="34" charset="0"/>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Font typeface="Arial" panose="020B0604020202020204" pitchFamily="34" charset="0"/>
              <a:buNone/>
            </a:pPr>
            <a:endParaRPr lang="en-IN" sz="1400" b="1" dirty="0">
              <a:solidFill>
                <a:schemeClr val="tx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EA93A43-FEAD-4576-ADC7-14C78BA35A0C}"/>
              </a:ext>
            </a:extLst>
          </p:cNvPr>
          <p:cNvSpPr/>
          <p:nvPr/>
        </p:nvSpPr>
        <p:spPr>
          <a:xfrm>
            <a:off x="6583680" y="4155440"/>
            <a:ext cx="798716" cy="2641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100" dirty="0">
                <a:solidFill>
                  <a:schemeClr val="tx1"/>
                </a:solidFill>
                <a:latin typeface="Century Schoolbook" panose="02040604050505020304" pitchFamily="18" charset="0"/>
              </a:rPr>
              <a:t>M/IO‾</a:t>
            </a:r>
            <a:endParaRPr lang="en-IN" sz="1100" baseline="30000" dirty="0">
              <a:solidFill>
                <a:schemeClr val="tx1"/>
              </a:solidFill>
              <a:latin typeface="Century Schoolbook" panose="02040604050505020304" pitchFamily="18" charset="0"/>
            </a:endParaRPr>
          </a:p>
        </p:txBody>
      </p:sp>
    </p:spTree>
    <p:extLst>
      <p:ext uri="{BB962C8B-B14F-4D97-AF65-F5344CB8AC3E}">
        <p14:creationId xmlns:p14="http://schemas.microsoft.com/office/powerpoint/2010/main" val="3393466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30154"/>
            <a:ext cx="10680192" cy="5164328"/>
          </a:xfrm>
        </p:spPr>
        <p:txBody>
          <a:bodyPr/>
          <a:lstStyle/>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Memory interfacing in MX mode</a:t>
            </a:r>
          </a:p>
        </p:txBody>
      </p:sp>
      <p:pic>
        <p:nvPicPr>
          <p:cNvPr id="4" name="Picture 3">
            <a:extLst>
              <a:ext uri="{FF2B5EF4-FFF2-40B4-BE49-F238E27FC236}">
                <a16:creationId xmlns:a16="http://schemas.microsoft.com/office/drawing/2014/main" id="{6B7227FD-0350-34E9-07EA-78CB6C9A61E0}"/>
              </a:ext>
            </a:extLst>
          </p:cNvPr>
          <p:cNvPicPr>
            <a:picLocks noChangeAspect="1"/>
          </p:cNvPicPr>
          <p:nvPr/>
        </p:nvPicPr>
        <p:blipFill>
          <a:blip r:embed="rId2"/>
          <a:stretch>
            <a:fillRect/>
          </a:stretch>
        </p:blipFill>
        <p:spPr>
          <a:xfrm>
            <a:off x="755904" y="1330154"/>
            <a:ext cx="11177416" cy="4365796"/>
          </a:xfrm>
          <a:prstGeom prst="rect">
            <a:avLst/>
          </a:prstGeom>
        </p:spPr>
      </p:pic>
    </p:spTree>
    <p:extLst>
      <p:ext uri="{BB962C8B-B14F-4D97-AF65-F5344CB8AC3E}">
        <p14:creationId xmlns:p14="http://schemas.microsoft.com/office/powerpoint/2010/main" val="38420060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30154"/>
            <a:ext cx="10680192" cy="5164328"/>
          </a:xfrm>
        </p:spPr>
        <p:txBody>
          <a:bodyPr/>
          <a:lstStyle/>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Memory interfacing in MX mode</a:t>
            </a:r>
          </a:p>
        </p:txBody>
      </p:sp>
      <p:pic>
        <p:nvPicPr>
          <p:cNvPr id="5" name="Picture 4">
            <a:extLst>
              <a:ext uri="{FF2B5EF4-FFF2-40B4-BE49-F238E27FC236}">
                <a16:creationId xmlns:a16="http://schemas.microsoft.com/office/drawing/2014/main" id="{CCDDC8D1-60A9-B7CE-6A2A-D43421A996D8}"/>
              </a:ext>
            </a:extLst>
          </p:cNvPr>
          <p:cNvPicPr>
            <a:picLocks noChangeAspect="1"/>
          </p:cNvPicPr>
          <p:nvPr/>
        </p:nvPicPr>
        <p:blipFill>
          <a:blip r:embed="rId2"/>
          <a:stretch>
            <a:fillRect/>
          </a:stretch>
        </p:blipFill>
        <p:spPr>
          <a:xfrm>
            <a:off x="1219199" y="1330154"/>
            <a:ext cx="10111685" cy="4602560"/>
          </a:xfrm>
          <a:prstGeom prst="rect">
            <a:avLst/>
          </a:prstGeom>
        </p:spPr>
      </p:pic>
    </p:spTree>
    <p:extLst>
      <p:ext uri="{BB962C8B-B14F-4D97-AF65-F5344CB8AC3E}">
        <p14:creationId xmlns:p14="http://schemas.microsoft.com/office/powerpoint/2010/main" val="1218840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Memory interfacing in MX mode</a:t>
            </a:r>
          </a:p>
        </p:txBody>
      </p:sp>
      <p:sp>
        <p:nvSpPr>
          <p:cNvPr id="18" name="TextBox 17">
            <a:extLst>
              <a:ext uri="{FF2B5EF4-FFF2-40B4-BE49-F238E27FC236}">
                <a16:creationId xmlns:a16="http://schemas.microsoft.com/office/drawing/2014/main" id="{5FDBA401-5D20-D3C8-9E66-51038B2865E8}"/>
              </a:ext>
            </a:extLst>
          </p:cNvPr>
          <p:cNvSpPr txBox="1"/>
          <p:nvPr/>
        </p:nvSpPr>
        <p:spPr>
          <a:xfrm>
            <a:off x="530773" y="1124984"/>
            <a:ext cx="3802810" cy="369332"/>
          </a:xfrm>
          <a:prstGeom prst="rect">
            <a:avLst/>
          </a:prstGeom>
          <a:noFill/>
        </p:spPr>
        <p:txBody>
          <a:bodyPr wrap="square">
            <a:spAutoFit/>
          </a:bodyPr>
          <a:lstStyle/>
          <a:p>
            <a:pPr marL="457200" indent="-447675"/>
            <a:r>
              <a:rPr lang="en-US" sz="1800" kern="100" dirty="0">
                <a:effectLst/>
                <a:latin typeface="Century Schoolbook" panose="02040604050505020304" pitchFamily="18" charset="0"/>
                <a:ea typeface="Calibri" panose="020F0502020204030204" pitchFamily="34" charset="0"/>
                <a:cs typeface="Times New Roman" panose="02020603050405020304" pitchFamily="18" charset="0"/>
              </a:rPr>
              <a:t>Stage-III: Interfacing diagram:</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4CFD7AE-FBCC-2435-A2BA-D4733309EC94}"/>
                  </a:ext>
                </a:extLst>
              </p:cNvPr>
              <p:cNvSpPr txBox="1"/>
              <p:nvPr/>
            </p:nvSpPr>
            <p:spPr>
              <a:xfrm>
                <a:off x="372140" y="1833784"/>
                <a:ext cx="3443114" cy="2863476"/>
              </a:xfrm>
              <a:prstGeom prst="rect">
                <a:avLst/>
              </a:prstGeom>
              <a:noFill/>
            </p:spPr>
            <p:txBody>
              <a:bodyPr wrap="square">
                <a:spAutoFit/>
              </a:bodyPr>
              <a:lstStyle/>
              <a:p>
                <a:pPr marL="581025" indent="-306388">
                  <a:buFont typeface="Arial" panose="020B0604020202020204" pitchFamily="34" charset="0"/>
                  <a:buChar char="•"/>
                </a:pPr>
                <a:r>
                  <a:rPr lang="en-US" sz="1800" kern="100" dirty="0">
                    <a:effectLst/>
                    <a:latin typeface="Century Schoolbook" panose="02040604050505020304" pitchFamily="18" charset="0"/>
                    <a:ea typeface="Calibri" panose="020F0502020204030204" pitchFamily="34" charset="0"/>
                    <a:cs typeface="Times New Roman" panose="02020603050405020304" pitchFamily="18" charset="0"/>
                  </a:rPr>
                  <a:t>Here the bus controller 8288 IC generates the necessary command signals, </a:t>
                </a:r>
                <a14:m>
                  <m:oMath xmlns:m="http://schemas.openxmlformats.org/officeDocument/2006/math">
                    <m:acc>
                      <m:accPr>
                        <m:chr m:val="̅"/>
                        <m:ctrlPr>
                          <a:rPr lang="en-US" sz="1800" i="1" kern="100" dirty="0" smtClean="0">
                            <a:effectLst/>
                            <a:latin typeface="Cambria Math" panose="02040503050406030204" pitchFamily="18" charset="0"/>
                            <a:cs typeface="Times New Roman" panose="02020603050405020304" pitchFamily="18" charset="0"/>
                          </a:rPr>
                        </m:ctrlPr>
                      </m:accPr>
                      <m:e>
                        <m:r>
                          <a:rPr lang="en-US" sz="1800" b="0" i="1" kern="100" dirty="0" smtClean="0">
                            <a:effectLst/>
                            <a:latin typeface="Cambria Math" panose="02040503050406030204" pitchFamily="18" charset="0"/>
                            <a:cs typeface="Times New Roman" panose="02020603050405020304" pitchFamily="18" charset="0"/>
                          </a:rPr>
                          <m:t>𝑀𝑅𝐷𝐶</m:t>
                        </m:r>
                      </m:e>
                    </m:acc>
                  </m:oMath>
                </a14:m>
                <a:r>
                  <a:rPr lang="en-US" sz="1800" kern="100" dirty="0">
                    <a:effectLst/>
                    <a:latin typeface="Century Schoolbook" panose="02040604050505020304" pitchFamily="18" charset="0"/>
                    <a:ea typeface="Calibri" panose="020F0502020204030204" pitchFamily="34" charset="0"/>
                    <a:cs typeface="Times New Roman" panose="02020603050405020304" pitchFamily="18" charset="0"/>
                  </a:rPr>
                  <a:t>, </a:t>
                </a:r>
                <a14:m>
                  <m:oMath xmlns:m="http://schemas.openxmlformats.org/officeDocument/2006/math">
                    <m:acc>
                      <m:accPr>
                        <m:chr m:val="̅"/>
                        <m:ctrlPr>
                          <a:rPr lang="en-US" i="1" kern="100" dirty="0">
                            <a:latin typeface="Cambria Math" panose="02040503050406030204" pitchFamily="18" charset="0"/>
                            <a:cs typeface="Times New Roman" panose="02020603050405020304" pitchFamily="18" charset="0"/>
                          </a:rPr>
                        </m:ctrlPr>
                      </m:accPr>
                      <m:e>
                        <m:r>
                          <a:rPr lang="en-US" i="1" kern="100" dirty="0">
                            <a:latin typeface="Cambria Math" panose="02040503050406030204" pitchFamily="18" charset="0"/>
                            <a:cs typeface="Times New Roman" panose="02020603050405020304" pitchFamily="18" charset="0"/>
                          </a:rPr>
                          <m:t>𝑀</m:t>
                        </m:r>
                        <m:r>
                          <a:rPr lang="en-US" b="0" i="1" kern="100" dirty="0" smtClean="0">
                            <a:latin typeface="Cambria Math" panose="02040503050406030204" pitchFamily="18" charset="0"/>
                            <a:cs typeface="Times New Roman" panose="02020603050405020304" pitchFamily="18" charset="0"/>
                          </a:rPr>
                          <m:t>𝑊𝑅</m:t>
                        </m:r>
                        <m:r>
                          <a:rPr lang="en-US" i="1" kern="100" dirty="0">
                            <a:latin typeface="Cambria Math" panose="02040503050406030204" pitchFamily="18" charset="0"/>
                            <a:cs typeface="Times New Roman" panose="02020603050405020304" pitchFamily="18" charset="0"/>
                          </a:rPr>
                          <m:t>𝐶</m:t>
                        </m:r>
                      </m:e>
                    </m:acc>
                  </m:oMath>
                </a14:m>
                <a:r>
                  <a:rPr lang="en-US" sz="1800" kern="100" dirty="0">
                    <a:effectLst/>
                    <a:latin typeface="Century Schoolbook" panose="02040604050505020304" pitchFamily="18" charset="0"/>
                    <a:ea typeface="Calibri" panose="020F0502020204030204" pitchFamily="34" charset="0"/>
                    <a:cs typeface="Times New Roman" panose="02020603050405020304" pitchFamily="18" charset="0"/>
                  </a:rPr>
                  <a:t> and </a:t>
                </a:r>
                <a14:m>
                  <m:oMath xmlns:m="http://schemas.openxmlformats.org/officeDocument/2006/math">
                    <m:acc>
                      <m:accPr>
                        <m:chr m:val="̅"/>
                        <m:ctrlPr>
                          <a:rPr lang="en-US" i="1" kern="100" dirty="0">
                            <a:latin typeface="Cambria Math" panose="02040503050406030204" pitchFamily="18" charset="0"/>
                            <a:cs typeface="Times New Roman" panose="02020603050405020304" pitchFamily="18" charset="0"/>
                          </a:rPr>
                        </m:ctrlPr>
                      </m:accPr>
                      <m:e>
                        <m:r>
                          <a:rPr lang="en-US" b="0" i="1" kern="100" dirty="0" smtClean="0">
                            <a:latin typeface="Cambria Math" panose="02040503050406030204" pitchFamily="18" charset="0"/>
                            <a:cs typeface="Times New Roman" panose="02020603050405020304" pitchFamily="18" charset="0"/>
                          </a:rPr>
                          <m:t>𝐴𝑀𝑊</m:t>
                        </m:r>
                        <m:r>
                          <a:rPr lang="en-US" i="1" kern="100" dirty="0">
                            <a:latin typeface="Cambria Math" panose="02040503050406030204" pitchFamily="18" charset="0"/>
                            <a:cs typeface="Times New Roman" panose="02020603050405020304" pitchFamily="18" charset="0"/>
                          </a:rPr>
                          <m:t>𝐶</m:t>
                        </m:r>
                      </m:e>
                    </m:acc>
                  </m:oMath>
                </a14:m>
                <a:endParaRPr lang="en-US" sz="1800" kern="100" baseline="30000" dirty="0">
                  <a:effectLst/>
                  <a:latin typeface="Century Schoolbook" panose="02040604050505020304" pitchFamily="18" charset="0"/>
                  <a:ea typeface="Calibri" panose="020F0502020204030204" pitchFamily="34" charset="0"/>
                  <a:cs typeface="Times New Roman" panose="02020603050405020304" pitchFamily="18" charset="0"/>
                </a:endParaRPr>
              </a:p>
              <a:p>
                <a:pPr marL="742950" indent="-285750">
                  <a:buFont typeface="Arial" panose="020B0604020202020204" pitchFamily="34" charset="0"/>
                  <a:buChar char="•"/>
                </a:pPr>
                <a:endParaRPr lang="en-US" sz="1800" kern="100" dirty="0">
                  <a:effectLst/>
                  <a:latin typeface="Century Schoolbook" panose="02040604050505020304" pitchFamily="18" charset="0"/>
                  <a:ea typeface="Calibri" panose="020F0502020204030204" pitchFamily="34" charset="0"/>
                  <a:cs typeface="Times New Roman" panose="02020603050405020304" pitchFamily="18" charset="0"/>
                </a:endParaRPr>
              </a:p>
              <a:p>
                <a:pPr marL="581025" indent="-306388">
                  <a:buFont typeface="Arial" panose="020B0604020202020204" pitchFamily="34" charset="0"/>
                  <a:buChar char="•"/>
                </a:pPr>
                <a:r>
                  <a:rPr lang="en-US" kern="100" dirty="0">
                    <a:latin typeface="Century Schoolbook" panose="02040604050505020304" pitchFamily="18" charset="0"/>
                    <a:ea typeface="Calibri" panose="020F0502020204030204" pitchFamily="34" charset="0"/>
                    <a:cs typeface="Times New Roman" panose="02020603050405020304" pitchFamily="18" charset="0"/>
                  </a:rPr>
                  <a:t>Also it defines the data path by DT/</a:t>
                </a:r>
                <a:r>
                  <a:rPr lang="en-US" sz="1800" kern="100" dirty="0">
                    <a:effectLst/>
                    <a:cs typeface="Times New Roman" panose="02020603050405020304" pitchFamily="18" charset="0"/>
                  </a:rPr>
                  <a:t> </a:t>
                </a:r>
                <a14:m>
                  <m:oMath xmlns:m="http://schemas.openxmlformats.org/officeDocument/2006/math">
                    <m:acc>
                      <m:accPr>
                        <m:chr m:val="̅"/>
                        <m:ctrlPr>
                          <a:rPr lang="en-US" sz="1800" i="1" kern="100" dirty="0" smtClean="0">
                            <a:effectLst/>
                            <a:latin typeface="Cambria Math" panose="02040503050406030204" pitchFamily="18" charset="0"/>
                            <a:cs typeface="Times New Roman" panose="02020603050405020304" pitchFamily="18" charset="0"/>
                          </a:rPr>
                        </m:ctrlPr>
                      </m:accPr>
                      <m:e>
                        <m:r>
                          <a:rPr lang="en-US" sz="1800" b="0" i="1" kern="100" dirty="0" smtClean="0">
                            <a:effectLst/>
                            <a:latin typeface="Cambria Math" panose="02040503050406030204" pitchFamily="18" charset="0"/>
                            <a:cs typeface="Times New Roman" panose="02020603050405020304" pitchFamily="18" charset="0"/>
                          </a:rPr>
                          <m:t>𝑅</m:t>
                        </m:r>
                      </m:e>
                    </m:acc>
                  </m:oMath>
                </a14:m>
                <a:r>
                  <a:rPr lang="en-US" kern="100" dirty="0">
                    <a:latin typeface="Century Schoolbook" panose="02040604050505020304" pitchFamily="18" charset="0"/>
                    <a:ea typeface="Calibri" panose="020F0502020204030204" pitchFamily="34" charset="0"/>
                    <a:cs typeface="Times New Roman" panose="02020603050405020304" pitchFamily="18" charset="0"/>
                  </a:rPr>
                  <a:t> and </a:t>
                </a:r>
                <a14:m>
                  <m:oMath xmlns:m="http://schemas.openxmlformats.org/officeDocument/2006/math">
                    <m:acc>
                      <m:accPr>
                        <m:chr m:val="̅"/>
                        <m:ctrlPr>
                          <a:rPr lang="en-US" i="1" kern="100" dirty="0" smtClean="0">
                            <a:latin typeface="Cambria Math" panose="02040503050406030204" pitchFamily="18" charset="0"/>
                            <a:cs typeface="Times New Roman" panose="02020603050405020304" pitchFamily="18" charset="0"/>
                          </a:rPr>
                        </m:ctrlPr>
                      </m:accPr>
                      <m:e>
                        <m:r>
                          <a:rPr lang="en-US" b="0" i="1" kern="100" dirty="0" smtClean="0">
                            <a:latin typeface="Cambria Math" panose="02040503050406030204" pitchFamily="18" charset="0"/>
                            <a:cs typeface="Times New Roman" panose="02020603050405020304" pitchFamily="18" charset="0"/>
                          </a:rPr>
                          <m:t>𝐷𝐸𝑁</m:t>
                        </m:r>
                      </m:e>
                    </m:acc>
                    <m:r>
                      <a:rPr lang="en-US" i="1" kern="100" dirty="0">
                        <a:latin typeface="Cambria Math" panose="02040503050406030204" pitchFamily="18" charset="0"/>
                        <a:cs typeface="Times New Roman" panose="02020603050405020304" pitchFamily="18" charset="0"/>
                      </a:rPr>
                      <m:t> </m:t>
                    </m:r>
                  </m:oMath>
                </a14:m>
                <a:r>
                  <a:rPr lang="en-US" kern="100" dirty="0">
                    <a:latin typeface="Century Schoolbook" panose="02040604050505020304" pitchFamily="18" charset="0"/>
                    <a:ea typeface="Calibri" panose="020F0502020204030204" pitchFamily="34" charset="0"/>
                    <a:cs typeface="Times New Roman" panose="02020603050405020304" pitchFamily="18" charset="0"/>
                  </a:rPr>
                  <a:t>signals based on status signals from x86</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34CFD7AE-FBCC-2435-A2BA-D4733309EC94}"/>
                  </a:ext>
                </a:extLst>
              </p:cNvPr>
              <p:cNvSpPr txBox="1">
                <a:spLocks noRot="1" noChangeAspect="1" noMove="1" noResize="1" noEditPoints="1" noAdjustHandles="1" noChangeArrowheads="1" noChangeShapeType="1" noTextEdit="1"/>
              </p:cNvSpPr>
              <p:nvPr/>
            </p:nvSpPr>
            <p:spPr>
              <a:xfrm>
                <a:off x="372140" y="1833784"/>
                <a:ext cx="3443114" cy="2863476"/>
              </a:xfrm>
              <a:prstGeom prst="rect">
                <a:avLst/>
              </a:prstGeom>
              <a:blipFill>
                <a:blip r:embed="rId3"/>
                <a:stretch>
                  <a:fillRect t="-881" b="-220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AFF6DCC-A3C6-209D-0FCE-339F62A21B9F}"/>
              </a:ext>
            </a:extLst>
          </p:cNvPr>
          <p:cNvPicPr>
            <a:picLocks noChangeAspect="1"/>
          </p:cNvPicPr>
          <p:nvPr/>
        </p:nvPicPr>
        <p:blipFill>
          <a:blip r:embed="rId4"/>
          <a:stretch>
            <a:fillRect/>
          </a:stretch>
        </p:blipFill>
        <p:spPr>
          <a:xfrm>
            <a:off x="4333583" y="1124984"/>
            <a:ext cx="7772400" cy="5503025"/>
          </a:xfrm>
          <a:prstGeom prst="rect">
            <a:avLst/>
          </a:prstGeom>
        </p:spPr>
      </p:pic>
    </p:spTree>
    <p:extLst>
      <p:ext uri="{BB962C8B-B14F-4D97-AF65-F5344CB8AC3E}">
        <p14:creationId xmlns:p14="http://schemas.microsoft.com/office/powerpoint/2010/main" val="283034672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30154"/>
            <a:ext cx="10680192" cy="5164328"/>
          </a:xfrm>
        </p:spPr>
        <p:txBody>
          <a:bodyPr/>
          <a:lstStyle/>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Memory interfacing in mx¯ mode</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638278D-020F-400D-8255-B5CC26FD3481}"/>
              </a:ext>
            </a:extLst>
          </p:cNvPr>
          <p:cNvPicPr>
            <a:picLocks noChangeAspect="1"/>
          </p:cNvPicPr>
          <p:nvPr/>
        </p:nvPicPr>
        <p:blipFill>
          <a:blip r:embed="rId2"/>
          <a:stretch>
            <a:fillRect/>
          </a:stretch>
        </p:blipFill>
        <p:spPr>
          <a:xfrm>
            <a:off x="4725382" y="1176952"/>
            <a:ext cx="7218714" cy="5463404"/>
          </a:xfrm>
          <a:prstGeom prst="rect">
            <a:avLst/>
          </a:prstGeom>
        </p:spPr>
      </p:pic>
      <p:sp>
        <p:nvSpPr>
          <p:cNvPr id="8" name="Content Placeholder 1">
            <a:extLst>
              <a:ext uri="{FF2B5EF4-FFF2-40B4-BE49-F238E27FC236}">
                <a16:creationId xmlns:a16="http://schemas.microsoft.com/office/drawing/2014/main" id="{5327E340-5147-4A32-BCBF-05F50D3B2BE8}"/>
              </a:ext>
            </a:extLst>
          </p:cNvPr>
          <p:cNvSpPr txBox="1">
            <a:spLocks/>
          </p:cNvSpPr>
          <p:nvPr/>
        </p:nvSpPr>
        <p:spPr>
          <a:xfrm>
            <a:off x="247904" y="1330154"/>
            <a:ext cx="4206102" cy="5164328"/>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Here the required control signals, MRDC</a:t>
            </a:r>
            <a:r>
              <a:rPr lang="en-IN" baseline="30000" dirty="0">
                <a:latin typeface="Century Schoolbook" panose="02040604050505020304" pitchFamily="18" charset="0"/>
              </a:rPr>
              <a:t>‾</a:t>
            </a:r>
            <a:r>
              <a:rPr lang="en-IN" dirty="0">
                <a:solidFill>
                  <a:schemeClr val="tx1"/>
                </a:solidFill>
                <a:latin typeface="Arial" panose="020B0604020202020204" pitchFamily="34" charset="0"/>
                <a:cs typeface="Arial" panose="020B0604020202020204" pitchFamily="34" charset="0"/>
              </a:rPr>
              <a:t>,</a:t>
            </a:r>
            <a:r>
              <a:rPr lang="en-IN" baseline="30000" dirty="0">
                <a:solidFill>
                  <a:schemeClr val="tx1"/>
                </a:solidFill>
                <a:latin typeface="Arial" panose="020B0604020202020204" pitchFamily="34" charset="0"/>
                <a:cs typeface="Arial" panose="020B0604020202020204" pitchFamily="34" charset="0"/>
              </a:rPr>
              <a:t> </a:t>
            </a:r>
            <a:r>
              <a:rPr lang="en-IN" dirty="0">
                <a:solidFill>
                  <a:schemeClr val="tx1"/>
                </a:solidFill>
                <a:latin typeface="Arial" panose="020B0604020202020204" pitchFamily="34" charset="0"/>
                <a:cs typeface="Arial" panose="020B0604020202020204" pitchFamily="34" charset="0"/>
              </a:rPr>
              <a:t>MWTC</a:t>
            </a:r>
            <a:r>
              <a:rPr lang="en-IN" baseline="30000" dirty="0">
                <a:latin typeface="Century Schoolbook" panose="02040604050505020304" pitchFamily="18" charset="0"/>
              </a:rPr>
              <a:t>‾</a:t>
            </a:r>
            <a:r>
              <a:rPr lang="en-IN" dirty="0">
                <a:solidFill>
                  <a:schemeClr val="tx1"/>
                </a:solidFill>
                <a:latin typeface="Arial" panose="020B0604020202020204" pitchFamily="34" charset="0"/>
                <a:cs typeface="Arial" panose="020B0604020202020204" pitchFamily="34" charset="0"/>
              </a:rPr>
              <a:t>, are generated by 8288 controller</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1 </a:t>
            </a:r>
            <a:r>
              <a:rPr lang="en-IN" dirty="0">
                <a:solidFill>
                  <a:schemeClr val="tx1"/>
                </a:solidFill>
                <a:latin typeface="Arial" panose="020B0604020202020204" pitchFamily="34" charset="0"/>
                <a:cs typeface="Arial" panose="020B0604020202020204" pitchFamily="34" charset="0"/>
              </a:rPr>
              <a:t>- A</a:t>
            </a:r>
            <a:r>
              <a:rPr lang="en-IN" baseline="-25000" dirty="0">
                <a:solidFill>
                  <a:schemeClr val="tx1"/>
                </a:solidFill>
                <a:latin typeface="Arial" panose="020B0604020202020204" pitchFamily="34" charset="0"/>
                <a:cs typeface="Arial" panose="020B0604020202020204" pitchFamily="34" charset="0"/>
              </a:rPr>
              <a:t>19</a:t>
            </a:r>
            <a:r>
              <a:rPr lang="en-IN" dirty="0">
                <a:solidFill>
                  <a:schemeClr val="tx1"/>
                </a:solidFill>
                <a:latin typeface="Arial" panose="020B0604020202020204" pitchFamily="34" charset="0"/>
                <a:cs typeface="Arial" panose="020B0604020202020204" pitchFamily="34" charset="0"/>
              </a:rPr>
              <a:t> determine the addresses in odd or even bank</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A</a:t>
            </a:r>
            <a:r>
              <a:rPr lang="en-IN" baseline="-25000" dirty="0">
                <a:solidFill>
                  <a:schemeClr val="tx1"/>
                </a:solidFill>
                <a:latin typeface="Arial" panose="020B0604020202020204" pitchFamily="34" charset="0"/>
                <a:cs typeface="Arial" panose="020B0604020202020204" pitchFamily="34" charset="0"/>
              </a:rPr>
              <a:t>0</a:t>
            </a:r>
            <a:r>
              <a:rPr lang="en-IN" dirty="0">
                <a:solidFill>
                  <a:schemeClr val="tx1"/>
                </a:solidFill>
                <a:latin typeface="Arial" panose="020B0604020202020204" pitchFamily="34" charset="0"/>
                <a:cs typeface="Arial" panose="020B0604020202020204" pitchFamily="34" charset="0"/>
              </a:rPr>
              <a:t> along with BHE</a:t>
            </a:r>
            <a:r>
              <a:rPr lang="en-IN" baseline="30000" dirty="0">
                <a:latin typeface="Century Schoolbook" panose="02040604050505020304" pitchFamily="18" charset="0"/>
              </a:rPr>
              <a:t>‾</a:t>
            </a:r>
            <a:r>
              <a:rPr lang="en-IN" dirty="0">
                <a:solidFill>
                  <a:schemeClr val="tx1"/>
                </a:solidFill>
                <a:latin typeface="Arial" panose="020B0604020202020204" pitchFamily="34" charset="0"/>
                <a:cs typeface="Arial" panose="020B0604020202020204" pitchFamily="34" charset="0"/>
              </a:rPr>
              <a:t> determine the chip selection for odd or even bank</a:t>
            </a:r>
          </a:p>
          <a:p>
            <a:pPr>
              <a:lnSpc>
                <a:spcPct val="150000"/>
              </a:lnSpc>
              <a:buFont typeface="Wingdings" panose="05000000000000000000" pitchFamily="2" charset="2"/>
              <a:buChar char="v"/>
            </a:pPr>
            <a:r>
              <a:rPr lang="en-IN" dirty="0">
                <a:solidFill>
                  <a:schemeClr val="tx1"/>
                </a:solidFill>
                <a:latin typeface="Arial" panose="020B0604020202020204" pitchFamily="34" charset="0"/>
                <a:cs typeface="Arial" panose="020B0604020202020204" pitchFamily="34" charset="0"/>
              </a:rPr>
              <a:t>Once the bank is selected and data path is decided by the DT/R</a:t>
            </a:r>
            <a:r>
              <a:rPr lang="en-IN" baseline="30000" dirty="0">
                <a:latin typeface="Century Schoolbook" panose="02040604050505020304" pitchFamily="18" charset="0"/>
              </a:rPr>
              <a:t>‾</a:t>
            </a:r>
            <a:r>
              <a:rPr lang="en-IN" dirty="0">
                <a:solidFill>
                  <a:schemeClr val="tx1"/>
                </a:solidFill>
                <a:latin typeface="Arial" panose="020B0604020202020204" pitchFamily="34" charset="0"/>
                <a:cs typeface="Arial" panose="020B0604020202020204" pitchFamily="34" charset="0"/>
              </a:rPr>
              <a:t> and DEN</a:t>
            </a:r>
            <a:r>
              <a:rPr lang="en-US" dirty="0">
                <a:latin typeface="Arial" panose="020B0604020202020204" pitchFamily="34" charset="0"/>
                <a:cs typeface="Arial" panose="020B0604020202020204" pitchFamily="34" charset="0"/>
              </a:rPr>
              <a:t>‾</a:t>
            </a:r>
            <a:r>
              <a:rPr lang="en-IN" dirty="0">
                <a:solidFill>
                  <a:schemeClr val="tx1"/>
                </a:solidFill>
                <a:latin typeface="Arial" panose="020B0604020202020204" pitchFamily="34" charset="0"/>
                <a:cs typeface="Arial" panose="020B0604020202020204" pitchFamily="34" charset="0"/>
              </a:rPr>
              <a:t> are generated by the bus controller and </a:t>
            </a:r>
            <a:r>
              <a:rPr lang="en-IN" dirty="0" err="1">
                <a:solidFill>
                  <a:schemeClr val="tx1"/>
                </a:solidFill>
                <a:latin typeface="Arial" panose="020B0604020202020204" pitchFamily="34" charset="0"/>
                <a:cs typeface="Arial" panose="020B0604020202020204" pitchFamily="34" charset="0"/>
              </a:rPr>
              <a:t>Txn</a:t>
            </a:r>
            <a:r>
              <a:rPr lang="en-IN" dirty="0">
                <a:solidFill>
                  <a:schemeClr val="tx1"/>
                </a:solidFill>
                <a:latin typeface="Arial" panose="020B0604020202020204" pitchFamily="34" charset="0"/>
                <a:cs typeface="Arial" panose="020B0604020202020204" pitchFamily="34" charset="0"/>
              </a:rPr>
              <a:t>/</a:t>
            </a:r>
            <a:r>
              <a:rPr lang="en-IN" dirty="0" err="1">
                <a:solidFill>
                  <a:schemeClr val="tx1"/>
                </a:solidFill>
                <a:latin typeface="Arial" panose="020B0604020202020204" pitchFamily="34" charset="0"/>
                <a:cs typeface="Arial" panose="020B0604020202020204" pitchFamily="34" charset="0"/>
              </a:rPr>
              <a:t>Rxn</a:t>
            </a:r>
            <a:r>
              <a:rPr lang="en-IN" dirty="0">
                <a:solidFill>
                  <a:schemeClr val="tx1"/>
                </a:solidFill>
                <a:latin typeface="Arial" panose="020B0604020202020204" pitchFamily="34" charset="0"/>
                <a:cs typeface="Arial" panose="020B0604020202020204" pitchFamily="34" charset="0"/>
              </a:rPr>
              <a:t> occurs</a:t>
            </a:r>
            <a:endParaRPr lang="en-IN" baseline="30000"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Font typeface="Arial" panose="020B0604020202020204" pitchFamily="34" charset="0"/>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Font typeface="Arial" panose="020B0604020202020204" pitchFamily="34" charset="0"/>
              <a:buNone/>
            </a:pPr>
            <a:endParaRPr lang="en-IN" sz="1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6802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30154"/>
            <a:ext cx="10680192" cy="5164328"/>
          </a:xfrm>
        </p:spPr>
        <p:txBody>
          <a:bodyPr/>
          <a:lstStyle/>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75000" lnSpcReduction="2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Control signals gen. in Mn/mx¯ mode</a:t>
            </a:r>
          </a:p>
        </p:txBody>
      </p:sp>
      <p:pic>
        <p:nvPicPr>
          <p:cNvPr id="4" name="Picture 3">
            <a:extLst>
              <a:ext uri="{FF2B5EF4-FFF2-40B4-BE49-F238E27FC236}">
                <a16:creationId xmlns:a16="http://schemas.microsoft.com/office/drawing/2014/main" id="{5AF7765F-4986-43B8-9EE9-1BA38BD5961C}"/>
              </a:ext>
            </a:extLst>
          </p:cNvPr>
          <p:cNvPicPr>
            <a:picLocks noChangeAspect="1"/>
          </p:cNvPicPr>
          <p:nvPr/>
        </p:nvPicPr>
        <p:blipFill>
          <a:blip r:embed="rId2"/>
          <a:stretch>
            <a:fillRect/>
          </a:stretch>
        </p:blipFill>
        <p:spPr>
          <a:xfrm>
            <a:off x="2712927" y="1330154"/>
            <a:ext cx="6763098" cy="2368672"/>
          </a:xfrm>
          <a:prstGeom prst="rect">
            <a:avLst/>
          </a:prstGeom>
        </p:spPr>
      </p:pic>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22729A38-996C-4D23-B0A1-470E82A7EDF1}"/>
              </a:ext>
            </a:extLst>
          </p:cNvPr>
          <p:cNvGraphicFramePr>
            <a:graphicFrameLocks noGrp="1"/>
          </p:cNvGraphicFramePr>
          <p:nvPr>
            <p:extLst>
              <p:ext uri="{D42A27DB-BD31-4B8C-83A1-F6EECF244321}">
                <p14:modId xmlns:p14="http://schemas.microsoft.com/office/powerpoint/2010/main" val="3885135984"/>
              </p:ext>
            </p:extLst>
          </p:nvPr>
        </p:nvGraphicFramePr>
        <p:xfrm>
          <a:off x="1243584" y="4055949"/>
          <a:ext cx="9701783" cy="2225040"/>
        </p:xfrm>
        <a:graphic>
          <a:graphicData uri="http://schemas.openxmlformats.org/drawingml/2006/table">
            <a:tbl>
              <a:tblPr firstRow="1" bandRow="1">
                <a:tableStyleId>{10A1B5D5-9B99-4C35-A422-299274C87663}</a:tableStyleId>
              </a:tblPr>
              <a:tblGrid>
                <a:gridCol w="1499731">
                  <a:extLst>
                    <a:ext uri="{9D8B030D-6E8A-4147-A177-3AD203B41FA5}">
                      <a16:colId xmlns:a16="http://schemas.microsoft.com/office/drawing/2014/main" val="3621176463"/>
                    </a:ext>
                  </a:extLst>
                </a:gridCol>
                <a:gridCol w="1277940">
                  <a:extLst>
                    <a:ext uri="{9D8B030D-6E8A-4147-A177-3AD203B41FA5}">
                      <a16:colId xmlns:a16="http://schemas.microsoft.com/office/drawing/2014/main" val="3497844521"/>
                    </a:ext>
                  </a:extLst>
                </a:gridCol>
                <a:gridCol w="1901068">
                  <a:extLst>
                    <a:ext uri="{9D8B030D-6E8A-4147-A177-3AD203B41FA5}">
                      <a16:colId xmlns:a16="http://schemas.microsoft.com/office/drawing/2014/main" val="2851185048"/>
                    </a:ext>
                  </a:extLst>
                </a:gridCol>
                <a:gridCol w="5023044">
                  <a:extLst>
                    <a:ext uri="{9D8B030D-6E8A-4147-A177-3AD203B41FA5}">
                      <a16:colId xmlns:a16="http://schemas.microsoft.com/office/drawing/2014/main" val="237463522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A</a:t>
                      </a:r>
                      <a:r>
                        <a:rPr lang="en-IN" baseline="-25000" dirty="0">
                          <a:latin typeface="Arial" panose="020B0604020202020204" pitchFamily="34" charset="0"/>
                          <a:cs typeface="Arial" panose="020B0604020202020204" pitchFamily="34" charset="0"/>
                        </a:rPr>
                        <a:t>0</a:t>
                      </a:r>
                      <a:endParaRPr lang="en-IN"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BHE</a:t>
                      </a:r>
                      <a:r>
                        <a:rPr lang="en-IN" baseline="30000" dirty="0">
                          <a:latin typeface="Arial" panose="020B0604020202020204" pitchFamily="34" charset="0"/>
                          <a:cs typeface="Arial" panose="020B0604020202020204" pitchFamily="34" charset="0"/>
                        </a:rPr>
                        <a:t>‾</a:t>
                      </a:r>
                      <a:endParaRPr lang="en-IN" baseline="-25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kern="1200" dirty="0">
                          <a:latin typeface="Arial" panose="020B0604020202020204" pitchFamily="34" charset="0"/>
                          <a:cs typeface="Arial" panose="020B0604020202020204" pitchFamily="34" charset="0"/>
                        </a:rPr>
                        <a:t>Control signal</a:t>
                      </a:r>
                      <a:endParaRPr lang="en-IN" sz="1800" b="1" kern="12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Operation </a:t>
                      </a:r>
                      <a:endParaRPr lang="en-IN"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3963161"/>
                  </a:ext>
                </a:extLst>
              </a:tr>
              <a:tr h="370840">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en-IN" dirty="0">
                          <a:latin typeface="Arial" panose="020B0604020202020204" pitchFamily="34" charset="0"/>
                          <a:cs typeface="Arial" panose="020B0604020202020204" pitchFamily="34" charset="0"/>
                        </a:rPr>
                        <a:t>MEMR</a:t>
                      </a:r>
                      <a:r>
                        <a:rPr lang="en-IN" baseline="30000" dirty="0">
                          <a:latin typeface="Arial" panose="020B0604020202020204" pitchFamily="34" charset="0"/>
                          <a:cs typeface="Arial" panose="020B0604020202020204" pitchFamily="34" charset="0"/>
                        </a:rPr>
                        <a:t>‾</a:t>
                      </a:r>
                      <a:r>
                        <a:rPr lang="en-IN" baseline="0" dirty="0">
                          <a:latin typeface="Arial" panose="020B0604020202020204" pitchFamily="34" charset="0"/>
                          <a:cs typeface="Arial" panose="020B0604020202020204" pitchFamily="34" charset="0"/>
                        </a:rPr>
                        <a:t> /</a:t>
                      </a:r>
                    </a:p>
                    <a:p>
                      <a:pPr algn="ctr"/>
                      <a:r>
                        <a:rPr lang="en-US" baseline="0" dirty="0">
                          <a:latin typeface="Arial" panose="020B0604020202020204" pitchFamily="34" charset="0"/>
                          <a:cs typeface="Arial" panose="020B0604020202020204" pitchFamily="34" charset="0"/>
                        </a:rPr>
                        <a:t>MRDC</a:t>
                      </a:r>
                      <a:r>
                        <a:rPr lang="en-IN" baseline="300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latin typeface="Arial" panose="020B0604020202020204" pitchFamily="34" charset="0"/>
                          <a:cs typeface="Arial" panose="020B0604020202020204" pitchFamily="34" charset="0"/>
                        </a:rPr>
                        <a:t>Read a word from lower bank (16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73690"/>
                  </a:ext>
                </a:extLst>
              </a:tr>
              <a:tr h="370840">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tc>
                <a:tc>
                  <a:txBody>
                    <a:bodyPr/>
                    <a:lstStyle/>
                    <a:p>
                      <a:pPr algn="l"/>
                      <a:r>
                        <a:rPr lang="en-IN" dirty="0">
                          <a:latin typeface="Arial" panose="020B0604020202020204" pitchFamily="34" charset="0"/>
                          <a:cs typeface="Arial" panose="020B0604020202020204" pitchFamily="34" charset="0"/>
                        </a:rPr>
                        <a:t>Read a byte from lower bank (8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9531494"/>
                  </a:ext>
                </a:extLst>
              </a:tr>
              <a:tr h="370840">
                <a:tc>
                  <a:txBody>
                    <a:bodyPr/>
                    <a:lstStyle/>
                    <a:p>
                      <a:pPr algn="ctr"/>
                      <a:r>
                        <a:rPr lang="en-IN"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dirty="0">
                        <a:latin typeface="Century Schoolbook" panose="020406040505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latin typeface="Arial" panose="020B0604020202020204" pitchFamily="34" charset="0"/>
                          <a:cs typeface="Arial" panose="020B0604020202020204" pitchFamily="34" charset="0"/>
                        </a:rPr>
                        <a:t>Read a byte from upper bank (8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078545"/>
                  </a:ext>
                </a:extLst>
              </a:tr>
              <a:tr h="370840">
                <a:tc>
                  <a:txBody>
                    <a:bodyPr/>
                    <a:lstStyle/>
                    <a:p>
                      <a:pPr algn="ctr"/>
                      <a:r>
                        <a:rPr lang="en-IN"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dirty="0">
                        <a:latin typeface="Century Schoolbook" panose="020406040505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IN" dirty="0">
                          <a:latin typeface="Arial" panose="020B0604020202020204" pitchFamily="34" charset="0"/>
                          <a:cs typeface="Arial" panose="020B0604020202020204" pitchFamily="34" charset="0"/>
                        </a:rPr>
                        <a:t>Read a word from upper bank (16 bits); Starts with upper bank and ends in lower bank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395752"/>
                  </a:ext>
                </a:extLst>
              </a:tr>
              <a:tr h="370840">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baseline="30000" dirty="0">
                        <a:latin typeface="Century Schoolbook" panose="020406040505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dirty="0">
                        <a:latin typeface="Century Schoolbook" panose="020406040505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335899"/>
                  </a:ext>
                </a:extLst>
              </a:tr>
            </a:tbl>
          </a:graphicData>
        </a:graphic>
      </p:graphicFrame>
    </p:spTree>
    <p:extLst>
      <p:ext uri="{BB962C8B-B14F-4D97-AF65-F5344CB8AC3E}">
        <p14:creationId xmlns:p14="http://schemas.microsoft.com/office/powerpoint/2010/main" val="3641820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60476" y="731520"/>
            <a:ext cx="10671048" cy="768096"/>
          </a:xfrm>
        </p:spPr>
        <p:txBody>
          <a:bodyPr/>
          <a:lstStyle/>
          <a:p>
            <a:r>
              <a:rPr lang="en-IN" sz="4400" b="1" dirty="0">
                <a:solidFill>
                  <a:schemeClr val="accent6"/>
                </a:solidFill>
                <a:latin typeface="Arial Black" panose="020B0604020202020204" pitchFamily="34" charset="0"/>
                <a:cs typeface="Arial Black" panose="020B0604020202020204" pitchFamily="34" charset="0"/>
              </a:rPr>
              <a:t>SPEEDING UP THE EXECUTION </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1CCD6573-ECFD-D537-6493-7624CF59031F}"/>
              </a:ext>
            </a:extLst>
          </p:cNvPr>
          <p:cNvSpPr>
            <a:spLocks noGrp="1"/>
          </p:cNvSpPr>
          <p:nvPr>
            <p:ph sz="half" idx="1"/>
          </p:nvPr>
        </p:nvSpPr>
        <p:spPr>
          <a:xfrm>
            <a:off x="621792" y="2018200"/>
            <a:ext cx="11119104" cy="3654467"/>
          </a:xfrm>
        </p:spPr>
        <p:txBody>
          <a:bodyPr/>
          <a:lstStyle/>
          <a:p>
            <a:pPr>
              <a:lnSpc>
                <a:spcPct val="150000"/>
              </a:lnSpc>
              <a:buFont typeface="+mj-lt"/>
              <a:buAutoNum type="arabicPeriod"/>
            </a:pPr>
            <a:r>
              <a:rPr lang="en-IN" sz="2400" dirty="0"/>
              <a:t>Increasing the data bus (</a:t>
            </a:r>
            <a:r>
              <a:rPr lang="en-IN" sz="2400" i="1" dirty="0"/>
              <a:t>8 </a:t>
            </a:r>
            <a:r>
              <a:rPr lang="en-IN" sz="2400" i="1" dirty="0">
                <a:sym typeface="Wingdings" pitchFamily="2" charset="2"/>
              </a:rPr>
              <a:t> 16 bit bus</a:t>
            </a:r>
            <a:r>
              <a:rPr lang="en-IN" sz="2400" dirty="0">
                <a:sym typeface="Wingdings" pitchFamily="2" charset="2"/>
              </a:rPr>
              <a:t>)</a:t>
            </a:r>
          </a:p>
          <a:p>
            <a:pPr>
              <a:lnSpc>
                <a:spcPct val="150000"/>
              </a:lnSpc>
              <a:buFont typeface="+mj-lt"/>
              <a:buAutoNum type="arabicPeriod"/>
            </a:pPr>
            <a:r>
              <a:rPr lang="en-IN" sz="2400" dirty="0">
                <a:sym typeface="Wingdings" pitchFamily="2" charset="2"/>
              </a:rPr>
              <a:t>Increasing the system clock (</a:t>
            </a:r>
            <a:r>
              <a:rPr lang="en-IN" sz="2400" i="1" dirty="0">
                <a:sym typeface="Wingdings" pitchFamily="2" charset="2"/>
              </a:rPr>
              <a:t>so, more cycles of execution in given time</a:t>
            </a:r>
            <a:r>
              <a:rPr lang="en-IN" sz="2400" dirty="0">
                <a:sym typeface="Wingdings" pitchFamily="2" charset="2"/>
              </a:rPr>
              <a:t>)</a:t>
            </a:r>
          </a:p>
          <a:p>
            <a:pPr>
              <a:lnSpc>
                <a:spcPct val="150000"/>
              </a:lnSpc>
              <a:buFont typeface="+mj-lt"/>
              <a:buAutoNum type="arabicPeriod"/>
            </a:pPr>
            <a:r>
              <a:rPr lang="en-IN" sz="2400" dirty="0">
                <a:sym typeface="Wingdings" pitchFamily="2" charset="2"/>
              </a:rPr>
              <a:t>Upgrading ALU (</a:t>
            </a:r>
            <a:r>
              <a:rPr lang="en-IN" sz="2400" i="1" dirty="0">
                <a:sym typeface="Wingdings" pitchFamily="2" charset="2"/>
              </a:rPr>
              <a:t>16 bits processor as compared to 8 bits processor</a:t>
            </a:r>
            <a:r>
              <a:rPr lang="en-IN" sz="2400" dirty="0">
                <a:sym typeface="Wingdings" pitchFamily="2" charset="2"/>
              </a:rPr>
              <a:t>)</a:t>
            </a:r>
          </a:p>
          <a:p>
            <a:pPr>
              <a:lnSpc>
                <a:spcPct val="150000"/>
              </a:lnSpc>
              <a:buFont typeface="+mj-lt"/>
              <a:buAutoNum type="arabicPeriod"/>
            </a:pPr>
            <a:r>
              <a:rPr lang="en-IN" sz="2400" dirty="0">
                <a:sym typeface="Wingdings" pitchFamily="2" charset="2"/>
              </a:rPr>
              <a:t>Upgrading memory technology (</a:t>
            </a:r>
            <a:r>
              <a:rPr lang="en-IN" sz="2400" i="1" dirty="0">
                <a:sym typeface="Wingdings" pitchFamily="2" charset="2"/>
              </a:rPr>
              <a:t>like SSD, including cache memory etc</a:t>
            </a:r>
            <a:r>
              <a:rPr lang="en-IN" sz="2400" dirty="0">
                <a:sym typeface="Wingdings" pitchFamily="2" charset="2"/>
              </a:rPr>
              <a:t>)</a:t>
            </a:r>
          </a:p>
          <a:p>
            <a:pPr>
              <a:lnSpc>
                <a:spcPct val="150000"/>
              </a:lnSpc>
              <a:buFont typeface="+mj-lt"/>
              <a:buAutoNum type="arabicPeriod"/>
            </a:pPr>
            <a:r>
              <a:rPr lang="en-IN" sz="2400" dirty="0">
                <a:sym typeface="Wingdings" pitchFamily="2" charset="2"/>
              </a:rPr>
              <a:t>Upgrading instruction set (</a:t>
            </a:r>
            <a:r>
              <a:rPr lang="en-IN" sz="2400" i="1" dirty="0">
                <a:sym typeface="Wingdings" pitchFamily="2" charset="2"/>
              </a:rPr>
              <a:t>like multiplication, division in 8086 than 8085</a:t>
            </a:r>
            <a:r>
              <a:rPr lang="en-IN" sz="2400" dirty="0">
                <a:sym typeface="Wingdings" pitchFamily="2" charset="2"/>
              </a:rPr>
              <a:t>)</a:t>
            </a:r>
          </a:p>
          <a:p>
            <a:pPr>
              <a:lnSpc>
                <a:spcPct val="150000"/>
              </a:lnSpc>
              <a:buFont typeface="+mj-lt"/>
              <a:buAutoNum type="arabicPeriod"/>
            </a:pPr>
            <a:r>
              <a:rPr lang="en-IN" sz="2400" b="1" dirty="0">
                <a:sym typeface="Wingdings" pitchFamily="2" charset="2"/>
              </a:rPr>
              <a:t>Pipelining</a:t>
            </a:r>
            <a:r>
              <a:rPr lang="en-IN" sz="2400" dirty="0">
                <a:sym typeface="Wingdings" pitchFamily="2" charset="2"/>
              </a:rPr>
              <a:t> (</a:t>
            </a:r>
            <a:r>
              <a:rPr lang="en-IN" sz="2400" i="1" dirty="0">
                <a:sym typeface="Wingdings" pitchFamily="2" charset="2"/>
              </a:rPr>
              <a:t>it helps to execute multiple instructions in parallel</a:t>
            </a:r>
            <a:r>
              <a:rPr lang="en-IN" sz="2400" dirty="0">
                <a:sym typeface="Wingdings" pitchFamily="2" charset="2"/>
              </a:rPr>
              <a:t>)</a:t>
            </a:r>
          </a:p>
        </p:txBody>
      </p:sp>
    </p:spTree>
    <p:extLst>
      <p:ext uri="{BB962C8B-B14F-4D97-AF65-F5344CB8AC3E}">
        <p14:creationId xmlns:p14="http://schemas.microsoft.com/office/powerpoint/2010/main" val="2903841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F1ECC-5ACA-4134-9685-5E9271A99D22}"/>
              </a:ext>
            </a:extLst>
          </p:cNvPr>
          <p:cNvSpPr>
            <a:spLocks noGrp="1"/>
          </p:cNvSpPr>
          <p:nvPr>
            <p:ph sz="half" idx="1"/>
          </p:nvPr>
        </p:nvSpPr>
        <p:spPr>
          <a:xfrm>
            <a:off x="755904" y="1330154"/>
            <a:ext cx="10680192" cy="5164328"/>
          </a:xfrm>
        </p:spPr>
        <p:txBody>
          <a:bodyPr/>
          <a:lstStyle/>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0" indent="0">
              <a:lnSpc>
                <a:spcPct val="150000"/>
              </a:lnSpc>
              <a:buNone/>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dirty="0">
              <a:solidFill>
                <a:schemeClr val="tx1"/>
              </a:solidFill>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a:lnSpc>
                <a:spcPct val="150000"/>
              </a:lnSpc>
              <a:buFont typeface="Wingdings" panose="05000000000000000000" pitchFamily="2" charset="2"/>
              <a:buChar char="v"/>
            </a:pPr>
            <a:endParaRPr lang="en-IN" b="1" dirty="0">
              <a:solidFill>
                <a:schemeClr val="tx1"/>
              </a:solidFill>
              <a:latin typeface="+mj-lt"/>
              <a:cs typeface="Arial" panose="020B0604020202020204" pitchFamily="34" charset="0"/>
            </a:endParaRPr>
          </a:p>
          <a:p>
            <a:pPr marL="338328" lvl="1" indent="0">
              <a:lnSpc>
                <a:spcPct val="150000"/>
              </a:lnSpc>
              <a:buNone/>
            </a:pPr>
            <a:endParaRPr lang="en-IN" sz="1400" b="1" dirty="0">
              <a:solidFill>
                <a:schemeClr val="tx1"/>
              </a:solidFill>
              <a:latin typeface="Arial" panose="020B0604020202020204" pitchFamily="34" charset="0"/>
              <a:cs typeface="Arial" panose="020B0604020202020204" pitchFamily="34" charset="0"/>
            </a:endParaRPr>
          </a:p>
        </p:txBody>
      </p:sp>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75000" lnSpcReduction="2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Control signals gen. in Mn/mx¯ mode</a:t>
            </a:r>
          </a:p>
        </p:txBody>
      </p:sp>
      <p:pic>
        <p:nvPicPr>
          <p:cNvPr id="4" name="Picture 3">
            <a:extLst>
              <a:ext uri="{FF2B5EF4-FFF2-40B4-BE49-F238E27FC236}">
                <a16:creationId xmlns:a16="http://schemas.microsoft.com/office/drawing/2014/main" id="{5AF7765F-4986-43B8-9EE9-1BA38BD5961C}"/>
              </a:ext>
            </a:extLst>
          </p:cNvPr>
          <p:cNvPicPr>
            <a:picLocks noChangeAspect="1"/>
          </p:cNvPicPr>
          <p:nvPr/>
        </p:nvPicPr>
        <p:blipFill>
          <a:blip r:embed="rId2"/>
          <a:stretch>
            <a:fillRect/>
          </a:stretch>
        </p:blipFill>
        <p:spPr>
          <a:xfrm>
            <a:off x="2712927" y="1330154"/>
            <a:ext cx="6763098" cy="2368672"/>
          </a:xfrm>
          <a:prstGeom prst="rect">
            <a:avLst/>
          </a:prstGeom>
        </p:spPr>
      </p:pic>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22729A38-996C-4D23-B0A1-470E82A7EDF1}"/>
              </a:ext>
            </a:extLst>
          </p:cNvPr>
          <p:cNvGraphicFramePr>
            <a:graphicFrameLocks noGrp="1"/>
          </p:cNvGraphicFramePr>
          <p:nvPr>
            <p:extLst>
              <p:ext uri="{D42A27DB-BD31-4B8C-83A1-F6EECF244321}">
                <p14:modId xmlns:p14="http://schemas.microsoft.com/office/powerpoint/2010/main" val="2205611534"/>
              </p:ext>
            </p:extLst>
          </p:nvPr>
        </p:nvGraphicFramePr>
        <p:xfrm>
          <a:off x="894588" y="4055949"/>
          <a:ext cx="10399776" cy="2225040"/>
        </p:xfrm>
        <a:graphic>
          <a:graphicData uri="http://schemas.openxmlformats.org/drawingml/2006/table">
            <a:tbl>
              <a:tblPr firstRow="1" bandRow="1">
                <a:tableStyleId>{10A1B5D5-9B99-4C35-A422-299274C87663}</a:tableStyleId>
              </a:tblPr>
              <a:tblGrid>
                <a:gridCol w="1499731">
                  <a:extLst>
                    <a:ext uri="{9D8B030D-6E8A-4147-A177-3AD203B41FA5}">
                      <a16:colId xmlns:a16="http://schemas.microsoft.com/office/drawing/2014/main" val="3621176463"/>
                    </a:ext>
                  </a:extLst>
                </a:gridCol>
                <a:gridCol w="1277940">
                  <a:extLst>
                    <a:ext uri="{9D8B030D-6E8A-4147-A177-3AD203B41FA5}">
                      <a16:colId xmlns:a16="http://schemas.microsoft.com/office/drawing/2014/main" val="3497844521"/>
                    </a:ext>
                  </a:extLst>
                </a:gridCol>
                <a:gridCol w="1901068">
                  <a:extLst>
                    <a:ext uri="{9D8B030D-6E8A-4147-A177-3AD203B41FA5}">
                      <a16:colId xmlns:a16="http://schemas.microsoft.com/office/drawing/2014/main" val="2851185048"/>
                    </a:ext>
                  </a:extLst>
                </a:gridCol>
                <a:gridCol w="5721037">
                  <a:extLst>
                    <a:ext uri="{9D8B030D-6E8A-4147-A177-3AD203B41FA5}">
                      <a16:colId xmlns:a16="http://schemas.microsoft.com/office/drawing/2014/main" val="237463522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A</a:t>
                      </a:r>
                      <a:r>
                        <a:rPr lang="en-IN" baseline="-25000" dirty="0">
                          <a:latin typeface="Arial" panose="020B0604020202020204" pitchFamily="34" charset="0"/>
                          <a:cs typeface="Arial" panose="020B0604020202020204" pitchFamily="34" charset="0"/>
                        </a:rPr>
                        <a:t>0</a:t>
                      </a:r>
                      <a:endParaRPr lang="en-IN"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BHE</a:t>
                      </a:r>
                      <a:r>
                        <a:rPr lang="en-IN" baseline="30000" dirty="0">
                          <a:latin typeface="Arial" panose="020B0604020202020204" pitchFamily="34" charset="0"/>
                          <a:cs typeface="Arial" panose="020B0604020202020204" pitchFamily="34" charset="0"/>
                        </a:rPr>
                        <a:t>--</a:t>
                      </a:r>
                      <a:endParaRPr lang="en-IN" baseline="-250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kern="1200" dirty="0">
                          <a:latin typeface="Arial" panose="020B0604020202020204" pitchFamily="34" charset="0"/>
                          <a:cs typeface="Arial" panose="020B0604020202020204" pitchFamily="34" charset="0"/>
                        </a:rPr>
                        <a:t>Control signal</a:t>
                      </a:r>
                      <a:endParaRPr lang="en-IN" sz="1800" b="1" kern="1200" dirty="0">
                        <a:solidFill>
                          <a:schemeClr val="tx1"/>
                        </a:solidFill>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Operation </a:t>
                      </a:r>
                      <a:endParaRPr lang="en-IN"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3963161"/>
                  </a:ext>
                </a:extLst>
              </a:tr>
              <a:tr h="370840">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a:r>
                        <a:rPr lang="en-IN" dirty="0">
                          <a:latin typeface="Arial" panose="020B0604020202020204" pitchFamily="34" charset="0"/>
                          <a:cs typeface="Arial" panose="020B0604020202020204" pitchFamily="34" charset="0"/>
                        </a:rPr>
                        <a:t>MEMW</a:t>
                      </a:r>
                      <a:r>
                        <a:rPr lang="en-IN" baseline="30000" dirty="0">
                          <a:latin typeface="Arial" panose="020B0604020202020204" pitchFamily="34" charset="0"/>
                          <a:cs typeface="Arial" panose="020B0604020202020204" pitchFamily="34" charset="0"/>
                        </a:rPr>
                        <a:t>‾</a:t>
                      </a:r>
                      <a:r>
                        <a:rPr lang="en-IN" baseline="0" dirty="0">
                          <a:latin typeface="Arial" panose="020B0604020202020204" pitchFamily="34" charset="0"/>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latin typeface="Arial" panose="020B0604020202020204" pitchFamily="34" charset="0"/>
                          <a:cs typeface="Arial" panose="020B0604020202020204" pitchFamily="34" charset="0"/>
                        </a:rPr>
                        <a:t>MRTC</a:t>
                      </a:r>
                      <a:r>
                        <a:rPr lang="en-IN" baseline="30000" dirty="0">
                          <a:latin typeface="Arial" panose="020B0604020202020204" pitchFamily="34" charset="0"/>
                          <a:cs typeface="Arial" panose="020B0604020202020204" pitchFamily="34" charset="0"/>
                        </a:rPr>
                        <a:t>‾</a:t>
                      </a:r>
                    </a:p>
                    <a:p>
                      <a:pPr algn="ctr"/>
                      <a:endParaRPr lang="en-IN" baseline="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latin typeface="Arial" panose="020B0604020202020204" pitchFamily="34" charset="0"/>
                          <a:cs typeface="Arial" panose="020B0604020202020204" pitchFamily="34" charset="0"/>
                        </a:rPr>
                        <a:t>Write a word in lower bank (16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73690"/>
                  </a:ext>
                </a:extLst>
              </a:tr>
              <a:tr h="370840">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dirty="0"/>
                    </a:p>
                  </a:txBody>
                  <a:tcPr/>
                </a:tc>
                <a:tc>
                  <a:txBody>
                    <a:bodyPr/>
                    <a:lstStyle/>
                    <a:p>
                      <a:pPr algn="l"/>
                      <a:r>
                        <a:rPr lang="en-IN" dirty="0">
                          <a:latin typeface="Arial" panose="020B0604020202020204" pitchFamily="34" charset="0"/>
                          <a:cs typeface="Arial" panose="020B0604020202020204" pitchFamily="34" charset="0"/>
                        </a:rPr>
                        <a:t>Write a byte in lower bank (8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9531494"/>
                  </a:ext>
                </a:extLst>
              </a:tr>
              <a:tr h="370840">
                <a:tc>
                  <a:txBody>
                    <a:bodyPr/>
                    <a:lstStyle/>
                    <a:p>
                      <a:pPr algn="ctr"/>
                      <a:r>
                        <a:rPr lang="en-IN"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dirty="0">
                        <a:latin typeface="Century Schoolbook" panose="020406040505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latin typeface="Arial" panose="020B0604020202020204" pitchFamily="34" charset="0"/>
                          <a:cs typeface="Arial" panose="020B0604020202020204" pitchFamily="34" charset="0"/>
                        </a:rPr>
                        <a:t>Write a byte in upper bank (8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0078545"/>
                  </a:ext>
                </a:extLst>
              </a:tr>
              <a:tr h="370840">
                <a:tc>
                  <a:txBody>
                    <a:bodyPr/>
                    <a:lstStyle/>
                    <a:p>
                      <a:pPr algn="ctr"/>
                      <a:r>
                        <a:rPr lang="en-IN"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dirty="0">
                        <a:latin typeface="Century Schoolbook" panose="020406040505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IN" dirty="0">
                          <a:latin typeface="Arial" panose="020B0604020202020204" pitchFamily="34" charset="0"/>
                          <a:cs typeface="Arial" panose="020B0604020202020204" pitchFamily="34" charset="0"/>
                        </a:rPr>
                        <a:t>Write a word in upper bank (16 bits); Starts with upper bank and ends in lower bank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395752"/>
                  </a:ext>
                </a:extLst>
              </a:tr>
              <a:tr h="370840">
                <a:tc>
                  <a:txBody>
                    <a:bodyPr/>
                    <a:lstStyle/>
                    <a:p>
                      <a:pPr algn="ctr"/>
                      <a:r>
                        <a:rPr lang="en-IN" dirty="0">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baseline="30000" dirty="0">
                        <a:latin typeface="Century Schoolbook" panose="020406040505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IN" dirty="0">
                        <a:latin typeface="Century Schoolbook" panose="020406040505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335899"/>
                  </a:ext>
                </a:extLst>
              </a:tr>
            </a:tbl>
          </a:graphicData>
        </a:graphic>
      </p:graphicFrame>
    </p:spTree>
    <p:extLst>
      <p:ext uri="{BB962C8B-B14F-4D97-AF65-F5344CB8AC3E}">
        <p14:creationId xmlns:p14="http://schemas.microsoft.com/office/powerpoint/2010/main" val="1480727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mx¯ mode bus cycles of 8086 </a:t>
            </a:r>
            <a:r>
              <a:rPr lang="en-US" dirty="0" err="1"/>
              <a:t>mp</a:t>
            </a:r>
            <a:endParaRPr lang="en-US" dirty="0"/>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FCF55E52-8B87-4957-9891-7CDEA27C95BA}"/>
              </a:ext>
            </a:extLst>
          </p:cNvPr>
          <p:cNvSpPr>
            <a:spLocks noGrp="1"/>
          </p:cNvSpPr>
          <p:nvPr>
            <p:ph sz="half" idx="1"/>
          </p:nvPr>
        </p:nvSpPr>
        <p:spPr>
          <a:xfrm>
            <a:off x="749808" y="1144310"/>
            <a:ext cx="3914674" cy="5622250"/>
          </a:xfrm>
        </p:spPr>
        <p:txBody>
          <a:bodyPr/>
          <a:lstStyle/>
          <a:p>
            <a:pPr marL="0" indent="0">
              <a:buNone/>
            </a:pPr>
            <a:r>
              <a:rPr lang="en-US" b="1" dirty="0">
                <a:latin typeface="+mj-lt"/>
              </a:rPr>
              <a:t>MEMORY READ OPERATION</a:t>
            </a:r>
            <a:r>
              <a:rPr lang="en-US" dirty="0">
                <a:latin typeface="+mj-lt"/>
              </a:rPr>
              <a:t> </a:t>
            </a:r>
          </a:p>
          <a:p>
            <a:pPr>
              <a:lnSpc>
                <a:spcPct val="150000"/>
              </a:lnSpc>
              <a:buFont typeface="Wingdings" panose="05000000000000000000" pitchFamily="2" charset="2"/>
              <a:buChar char="v"/>
            </a:pPr>
            <a:r>
              <a:rPr lang="en-US" sz="1600" dirty="0">
                <a:latin typeface="Arial" panose="020B0604020202020204" pitchFamily="34" charset="0"/>
                <a:cs typeface="Arial" panose="020B0604020202020204" pitchFamily="34" charset="0"/>
              </a:rPr>
              <a:t>Note in MX‾ mode, the status signals needs to active for bus controller to generate CTRL signals</a:t>
            </a:r>
          </a:p>
          <a:p>
            <a:pPr>
              <a:lnSpc>
                <a:spcPct val="150000"/>
              </a:lnSpc>
              <a:buFont typeface="Wingdings" panose="05000000000000000000" pitchFamily="2" charset="2"/>
              <a:buChar char="v"/>
            </a:pPr>
            <a:r>
              <a:rPr lang="en-US" sz="1600" dirty="0">
                <a:latin typeface="Arial" panose="020B0604020202020204" pitchFamily="34" charset="0"/>
                <a:cs typeface="Arial" panose="020B0604020202020204" pitchFamily="34" charset="0"/>
              </a:rPr>
              <a:t>8288 generates DT/R‾, DEN‾,  and ALE‾ </a:t>
            </a:r>
            <a:r>
              <a:rPr lang="en-IN" sz="1600" dirty="0">
                <a:latin typeface="Arial" panose="020B0604020202020204" pitchFamily="34" charset="0"/>
                <a:cs typeface="Arial" panose="020B0604020202020204" pitchFamily="34" charset="0"/>
              </a:rPr>
              <a:t>control signals</a:t>
            </a:r>
          </a:p>
          <a:p>
            <a:pPr>
              <a:lnSpc>
                <a:spcPct val="150000"/>
              </a:lnSpc>
              <a:buFont typeface="Wingdings" panose="05000000000000000000" pitchFamily="2" charset="2"/>
              <a:buChar char="v"/>
            </a:pPr>
            <a:r>
              <a:rPr lang="en-US" sz="1600" dirty="0">
                <a:latin typeface="Arial" panose="020B0604020202020204" pitchFamily="34" charset="0"/>
                <a:cs typeface="Arial" panose="020B0604020202020204" pitchFamily="34" charset="0"/>
              </a:rPr>
              <a:t>A</a:t>
            </a:r>
            <a:r>
              <a:rPr lang="en-IN" sz="1600" dirty="0" err="1">
                <a:latin typeface="Arial" panose="020B0604020202020204" pitchFamily="34" charset="0"/>
                <a:cs typeface="Arial" panose="020B0604020202020204" pitchFamily="34" charset="0"/>
              </a:rPr>
              <a:t>lso</a:t>
            </a:r>
            <a:r>
              <a:rPr lang="en-IN" sz="1600" dirty="0">
                <a:latin typeface="Arial" panose="020B0604020202020204" pitchFamily="34" charset="0"/>
                <a:cs typeface="Arial" panose="020B0604020202020204" pitchFamily="34" charset="0"/>
              </a:rPr>
              <a:t>, it generates MRDC</a:t>
            </a:r>
            <a:r>
              <a:rPr lang="en-US" sz="1600" dirty="0">
                <a:latin typeface="Arial" panose="020B0604020202020204" pitchFamily="34" charset="0"/>
                <a:cs typeface="Arial" panose="020B0604020202020204" pitchFamily="34" charset="0"/>
              </a:rPr>
              <a:t>‾ command signal</a:t>
            </a:r>
          </a:p>
          <a:p>
            <a:pPr>
              <a:lnSpc>
                <a:spcPct val="150000"/>
              </a:lnSpc>
              <a:buFont typeface="Wingdings" panose="05000000000000000000" pitchFamily="2" charset="2"/>
              <a:buChar char="v"/>
            </a:pPr>
            <a:r>
              <a:rPr lang="en-US" sz="1600" dirty="0">
                <a:latin typeface="Arial" panose="020B0604020202020204" pitchFamily="34" charset="0"/>
                <a:cs typeface="Arial" panose="020B0604020202020204" pitchFamily="34" charset="0"/>
              </a:rPr>
              <a:t>Once the DEN‾ is passed, the data from MEM is read after a certain time delay (bus transit time)</a:t>
            </a:r>
          </a:p>
          <a:p>
            <a:pPr>
              <a:lnSpc>
                <a:spcPct val="150000"/>
              </a:lnSpc>
              <a:buFont typeface="Wingdings" panose="05000000000000000000" pitchFamily="2" charset="2"/>
              <a:buChar char="v"/>
            </a:pPr>
            <a:r>
              <a:rPr lang="en-US" sz="1600" dirty="0">
                <a:latin typeface="Arial" panose="020B0604020202020204" pitchFamily="34" charset="0"/>
                <a:cs typeface="Arial" panose="020B0604020202020204" pitchFamily="34" charset="0"/>
              </a:rPr>
              <a:t>Once the data is read, the DEN‾  becomes high, status code become inactive, completing the memory read operation</a:t>
            </a:r>
          </a:p>
        </p:txBody>
      </p:sp>
      <p:pic>
        <p:nvPicPr>
          <p:cNvPr id="10" name="Picture 9">
            <a:extLst>
              <a:ext uri="{FF2B5EF4-FFF2-40B4-BE49-F238E27FC236}">
                <a16:creationId xmlns:a16="http://schemas.microsoft.com/office/drawing/2014/main" id="{FC57B6D0-EF46-4CEC-8AC9-997110483CCF}"/>
              </a:ext>
            </a:extLst>
          </p:cNvPr>
          <p:cNvPicPr>
            <a:picLocks noChangeAspect="1"/>
          </p:cNvPicPr>
          <p:nvPr/>
        </p:nvPicPr>
        <p:blipFill>
          <a:blip r:embed="rId2"/>
          <a:stretch>
            <a:fillRect/>
          </a:stretch>
        </p:blipFill>
        <p:spPr>
          <a:xfrm>
            <a:off x="4816882" y="1144310"/>
            <a:ext cx="6924014" cy="5424925"/>
          </a:xfrm>
          <a:prstGeom prst="rect">
            <a:avLst/>
          </a:prstGeom>
        </p:spPr>
      </p:pic>
    </p:spTree>
    <p:extLst>
      <p:ext uri="{BB962C8B-B14F-4D97-AF65-F5344CB8AC3E}">
        <p14:creationId xmlns:p14="http://schemas.microsoft.com/office/powerpoint/2010/main" val="1341822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00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mx¯ mode bus cycles of 8086 </a:t>
            </a:r>
            <a:r>
              <a:rPr lang="en-US" dirty="0" err="1"/>
              <a:t>mp</a:t>
            </a:r>
            <a:endParaRPr lang="en-US" dirty="0"/>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FCF55E52-8B87-4957-9891-7CDEA27C95BA}"/>
              </a:ext>
            </a:extLst>
          </p:cNvPr>
          <p:cNvSpPr>
            <a:spLocks noGrp="1"/>
          </p:cNvSpPr>
          <p:nvPr>
            <p:ph sz="half" idx="1"/>
          </p:nvPr>
        </p:nvSpPr>
        <p:spPr>
          <a:xfrm>
            <a:off x="758952" y="1827570"/>
            <a:ext cx="4533392" cy="4311610"/>
          </a:xfrm>
        </p:spPr>
        <p:txBody>
          <a:bodyPr/>
          <a:lstStyle/>
          <a:p>
            <a:pPr marL="0" indent="0">
              <a:buNone/>
            </a:pPr>
            <a:r>
              <a:rPr lang="en-US" b="1" dirty="0">
                <a:latin typeface="+mj-lt"/>
              </a:rPr>
              <a:t>MEMORY WRITE OPERATION</a:t>
            </a:r>
            <a:r>
              <a:rPr lang="en-US" dirty="0">
                <a:latin typeface="+mj-lt"/>
              </a:rPr>
              <a:t> </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T-states correspond to DEN‾ is low, DT/R ‾ is high, WRITE is low</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Here is there is no time lag in provision of data to the data bus as the processor readily supplies the data once addresses are available in address bus</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Other things are similar to memory read operation of MX‾ mode</a:t>
            </a:r>
          </a:p>
        </p:txBody>
      </p:sp>
      <p:pic>
        <p:nvPicPr>
          <p:cNvPr id="2" name="Picture 1">
            <a:extLst>
              <a:ext uri="{FF2B5EF4-FFF2-40B4-BE49-F238E27FC236}">
                <a16:creationId xmlns:a16="http://schemas.microsoft.com/office/drawing/2014/main" id="{38BAF0D0-A60D-4FC5-959B-77398E72B88A}"/>
              </a:ext>
            </a:extLst>
          </p:cNvPr>
          <p:cNvPicPr>
            <a:picLocks noChangeAspect="1"/>
          </p:cNvPicPr>
          <p:nvPr/>
        </p:nvPicPr>
        <p:blipFill>
          <a:blip r:embed="rId2"/>
          <a:stretch>
            <a:fillRect/>
          </a:stretch>
        </p:blipFill>
        <p:spPr>
          <a:xfrm>
            <a:off x="5441696" y="1113222"/>
            <a:ext cx="6535471" cy="5556897"/>
          </a:xfrm>
          <a:prstGeom prst="rect">
            <a:avLst/>
          </a:prstGeom>
        </p:spPr>
      </p:pic>
    </p:spTree>
    <p:extLst>
      <p:ext uri="{BB962C8B-B14F-4D97-AF65-F5344CB8AC3E}">
        <p14:creationId xmlns:p14="http://schemas.microsoft.com/office/powerpoint/2010/main" val="41108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Addressing modes of 8086 </a:t>
            </a:r>
            <a:r>
              <a:rPr lang="en-US" dirty="0" err="1"/>
              <a:t>mp</a:t>
            </a:r>
            <a:endParaRPr lang="en-US" dirty="0"/>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graphicFrame>
        <p:nvGraphicFramePr>
          <p:cNvPr id="17" name="Content Placeholder 16">
            <a:extLst>
              <a:ext uri="{FF2B5EF4-FFF2-40B4-BE49-F238E27FC236}">
                <a16:creationId xmlns:a16="http://schemas.microsoft.com/office/drawing/2014/main" id="{B3D6A43D-F29D-4D85-9C64-E3C8E5589F92}"/>
              </a:ext>
            </a:extLst>
          </p:cNvPr>
          <p:cNvGraphicFramePr>
            <a:graphicFrameLocks noGrp="1"/>
          </p:cNvGraphicFramePr>
          <p:nvPr>
            <p:ph sz="half" idx="1"/>
            <p:extLst>
              <p:ext uri="{D42A27DB-BD31-4B8C-83A1-F6EECF244321}">
                <p14:modId xmlns:p14="http://schemas.microsoft.com/office/powerpoint/2010/main" val="1062286456"/>
              </p:ext>
            </p:extLst>
          </p:nvPr>
        </p:nvGraphicFramePr>
        <p:xfrm>
          <a:off x="749300" y="1687830"/>
          <a:ext cx="10680700" cy="3514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8580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Addressing modes of 8086 </a:t>
            </a:r>
            <a:r>
              <a:rPr lang="en-US" dirty="0" err="1"/>
              <a:t>mp</a:t>
            </a:r>
            <a:endParaRPr lang="en-US" dirty="0"/>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graphicFrame>
        <p:nvGraphicFramePr>
          <p:cNvPr id="17" name="Content Placeholder 16">
            <a:extLst>
              <a:ext uri="{FF2B5EF4-FFF2-40B4-BE49-F238E27FC236}">
                <a16:creationId xmlns:a16="http://schemas.microsoft.com/office/drawing/2014/main" id="{B3D6A43D-F29D-4D85-9C64-E3C8E5589F92}"/>
              </a:ext>
            </a:extLst>
          </p:cNvPr>
          <p:cNvGraphicFramePr>
            <a:graphicFrameLocks noGrp="1"/>
          </p:cNvGraphicFramePr>
          <p:nvPr>
            <p:ph sz="half" idx="1"/>
          </p:nvPr>
        </p:nvGraphicFramePr>
        <p:xfrm>
          <a:off x="749300" y="1687830"/>
          <a:ext cx="10680700" cy="3514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a:extLst>
              <a:ext uri="{FF2B5EF4-FFF2-40B4-BE49-F238E27FC236}">
                <a16:creationId xmlns:a16="http://schemas.microsoft.com/office/drawing/2014/main" id="{2ADD77B0-997F-486E-ADD1-051BCD457BD8}"/>
              </a:ext>
            </a:extLst>
          </p:cNvPr>
          <p:cNvSpPr/>
          <p:nvPr/>
        </p:nvSpPr>
        <p:spPr>
          <a:xfrm>
            <a:off x="3220720" y="3220720"/>
            <a:ext cx="3027680" cy="2590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6304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IMMEDIATE ADDRESSING MODE</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 instruction itself contains the data, which is source data only</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Unlike 8085, there is no letter ‘I’ is used in an instruction to symbolize immediate value</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Examples are:</a:t>
            </a:r>
          </a:p>
          <a:p>
            <a:pPr lvl="1">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MOV AX, 2500H</a:t>
            </a:r>
          </a:p>
          <a:p>
            <a:pPr lvl="1">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MOV AL, 05H</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Here the general purpose registers are used to store the immediate data</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 length of the data should be accommodated by the register, which is to be taken care of</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Data can of 8 bits or 16 bits and so is the register selection either half of a register or a full register</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Remember: All registers in 8086 are 16 bits wide, also note, segment registers CANNOT store data, as they have segment addresses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271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REGISTER ADDRESSING MODE</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One of the general purpose registers are used as the operands</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 data from source register is copied into the destination register</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 length of register selection should be equal between source and destination operands</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8- or 16- bit registers are valid operands for register addressing mode</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Examples:</a:t>
            </a:r>
            <a:r>
              <a:rPr lang="en-IN" dirty="0">
                <a:latin typeface="Arial" panose="020B0604020202020204" pitchFamily="34" charset="0"/>
                <a:cs typeface="Arial" panose="020B0604020202020204" pitchFamily="34" charset="0"/>
              </a:rPr>
              <a:t> </a:t>
            </a:r>
          </a:p>
          <a:p>
            <a:pPr lvl="1">
              <a:lnSpc>
                <a:spcPct val="150000"/>
              </a:lnSpc>
              <a:buFont typeface="Wingdings" panose="05000000000000000000" pitchFamily="2" charset="2"/>
              <a:buChar char="v"/>
            </a:pPr>
            <a:r>
              <a:rPr lang="en-IN" sz="1800" dirty="0">
                <a:latin typeface="Arial" panose="020B0604020202020204" pitchFamily="34" charset="0"/>
                <a:cs typeface="Arial" panose="020B0604020202020204" pitchFamily="34" charset="0"/>
              </a:rPr>
              <a:t>MOV AX, CX</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a:t>
            </a:r>
            <a:r>
              <a:rPr lang="en-IN" sz="1800" dirty="0">
                <a:latin typeface="Arial" panose="020B0604020202020204" pitchFamily="34" charset="0"/>
                <a:cs typeface="Arial" panose="020B0604020202020204" pitchFamily="34" charset="0"/>
              </a:rPr>
              <a:t>OV AH, AL</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a:t>
            </a:r>
            <a:r>
              <a:rPr lang="en-IN" sz="1800" dirty="0">
                <a:latin typeface="Arial" panose="020B0604020202020204" pitchFamily="34" charset="0"/>
                <a:cs typeface="Arial" panose="020B0604020202020204" pitchFamily="34" charset="0"/>
              </a:rPr>
              <a:t>OV SI, DX</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Segment registers can never be used for data transfer operations</a:t>
            </a:r>
            <a:endParaRPr lang="en-IN" dirty="0">
              <a:latin typeface="Arial" panose="020B0604020202020204" pitchFamily="34" charset="0"/>
              <a:cs typeface="Arial" panose="020B0604020202020204" pitchFamily="34" charset="0"/>
            </a:endParaRPr>
          </a:p>
          <a:p>
            <a:pPr lvl="3">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354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DIRECT ADDRESSING MODE OR THE DISPLACEMENT ONLY ADDRESSING MODE</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Here the 16-bit memory address or 8-bit IO address is mentioned in the instruction itself as one of the operands</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 data shall go from/to the specified address</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Examples</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BL, [2000H]</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[1234H], DL</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By default, the data presented is pointed by data segment</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If we need to point data in some other segment, </a:t>
            </a:r>
          </a:p>
          <a:p>
            <a:pPr marL="338328" lvl="1" indent="0">
              <a:lnSpc>
                <a:spcPct val="150000"/>
              </a:lnSpc>
              <a:buNone/>
            </a:pPr>
            <a:r>
              <a:rPr lang="en-US" sz="1800" dirty="0">
                <a:latin typeface="Arial" panose="020B0604020202020204" pitchFamily="34" charset="0"/>
                <a:cs typeface="Arial" panose="020B0604020202020204" pitchFamily="34" charset="0"/>
              </a:rPr>
              <a:t>then, segment override prefix should be added</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Examples:  MOV BL, ES: [2000H];  MOV CS: [1234H], DL etc.,</a:t>
            </a: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lvl="3">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8C1D0C4-908E-4BB9-9543-F3AC48E08409}"/>
              </a:ext>
            </a:extLst>
          </p:cNvPr>
          <p:cNvPicPr>
            <a:picLocks noChangeAspect="1"/>
          </p:cNvPicPr>
          <p:nvPr/>
        </p:nvPicPr>
        <p:blipFill>
          <a:blip r:embed="rId2"/>
          <a:stretch>
            <a:fillRect/>
          </a:stretch>
        </p:blipFill>
        <p:spPr>
          <a:xfrm>
            <a:off x="7424936" y="2560869"/>
            <a:ext cx="4616687" cy="3321221"/>
          </a:xfrm>
          <a:prstGeom prst="rect">
            <a:avLst/>
          </a:prstGeom>
        </p:spPr>
      </p:pic>
    </p:spTree>
    <p:extLst>
      <p:ext uri="{BB962C8B-B14F-4D97-AF65-F5344CB8AC3E}">
        <p14:creationId xmlns:p14="http://schemas.microsoft.com/office/powerpoint/2010/main" val="761878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REGISTER INDIRECT ADDRESSING MODE </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Used in concern with memory and IO</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Here, the memory addresses are pointed by index registers or pointers or base register</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These registers are written inside square brackets</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The 4 forms of this AM are:</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AX, [BX]</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AX, [SI]</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AX, [DI]</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AX, [BP]</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The 4 forms of this AM refer the word at offset found in BX, BP, SI or DI</a:t>
            </a: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lvl="3">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4902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REGISTER INDIRECT ADDRESSING MODE </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Here [SI], [DI] and [BX] modes use DS by default and [BP] use SS by default</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If suppose, segment override is needed, it can be accomplished by using the override mechanism by mentioning the override prefix symbols</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Examples:</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AX, CS: [BX]</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AX, DS: [BP]</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AX, ES: [SI]</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AX, ES: [DI]</a:t>
            </a: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lvl="3">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333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65302" y="731520"/>
            <a:ext cx="10671048" cy="768096"/>
          </a:xfrm>
        </p:spPr>
        <p:txBody>
          <a:bodyPr/>
          <a:lstStyle/>
          <a:p>
            <a:r>
              <a:rPr lang="en-IN" altLang="zh-CN" sz="4400" b="1" dirty="0">
                <a:solidFill>
                  <a:schemeClr val="accent6"/>
                </a:solidFill>
                <a:latin typeface="Arial Black" panose="020B0604020202020204" pitchFamily="34" charset="0"/>
                <a:cs typeface="Arial Black" panose="020B0604020202020204" pitchFamily="34" charset="0"/>
              </a:rPr>
              <a:t>Execution of 8085 and 8086</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9" name="Picture 9">
            <a:extLst>
              <a:ext uri="{FF2B5EF4-FFF2-40B4-BE49-F238E27FC236}">
                <a16:creationId xmlns:a16="http://schemas.microsoft.com/office/drawing/2014/main" id="{AC34E155-74DA-D097-8A68-441C1487C305}"/>
              </a:ext>
            </a:extLst>
          </p:cNvPr>
          <p:cNvPicPr>
            <a:picLocks noGrp="1" noChangeAspect="1"/>
          </p:cNvPicPr>
          <p:nvPr>
            <p:ph sz="half" idx="1"/>
          </p:nvPr>
        </p:nvPicPr>
        <p:blipFill>
          <a:blip r:embed="rId2"/>
          <a:stretch>
            <a:fillRect/>
          </a:stretch>
        </p:blipFill>
        <p:spPr>
          <a:xfrm>
            <a:off x="755650" y="2984720"/>
            <a:ext cx="10680700" cy="2515748"/>
          </a:xfrm>
        </p:spPr>
      </p:pic>
      <p:sp>
        <p:nvSpPr>
          <p:cNvPr id="5" name="TextBox 4">
            <a:extLst>
              <a:ext uri="{FF2B5EF4-FFF2-40B4-BE49-F238E27FC236}">
                <a16:creationId xmlns:a16="http://schemas.microsoft.com/office/drawing/2014/main" id="{A2E84DF4-8481-EFF8-9369-E73A09896C82}"/>
              </a:ext>
            </a:extLst>
          </p:cNvPr>
          <p:cNvSpPr txBox="1"/>
          <p:nvPr/>
        </p:nvSpPr>
        <p:spPr>
          <a:xfrm>
            <a:off x="4514596" y="1499616"/>
            <a:ext cx="3162808" cy="369332"/>
          </a:xfrm>
          <a:prstGeom prst="rect">
            <a:avLst/>
          </a:prstGeom>
          <a:noFill/>
        </p:spPr>
        <p:txBody>
          <a:bodyPr wrap="square" rtlCol="0">
            <a:spAutoFit/>
          </a:bodyPr>
          <a:lstStyle/>
          <a:p>
            <a:pPr algn="ctr"/>
            <a:r>
              <a:rPr lang="en-IN" i="1" dirty="0"/>
              <a:t>With and without pipelining</a:t>
            </a:r>
            <a:endParaRPr lang="en-US" i="1" dirty="0"/>
          </a:p>
        </p:txBody>
      </p:sp>
      <p:sp>
        <p:nvSpPr>
          <p:cNvPr id="11" name="TextBox 10">
            <a:extLst>
              <a:ext uri="{FF2B5EF4-FFF2-40B4-BE49-F238E27FC236}">
                <a16:creationId xmlns:a16="http://schemas.microsoft.com/office/drawing/2014/main" id="{9ED40799-04A5-F38B-76CA-2C9DC2FD9992}"/>
              </a:ext>
            </a:extLst>
          </p:cNvPr>
          <p:cNvSpPr txBox="1"/>
          <p:nvPr/>
        </p:nvSpPr>
        <p:spPr>
          <a:xfrm>
            <a:off x="4514596" y="5650230"/>
            <a:ext cx="3162808" cy="369332"/>
          </a:xfrm>
          <a:prstGeom prst="rect">
            <a:avLst/>
          </a:prstGeom>
          <a:noFill/>
        </p:spPr>
        <p:txBody>
          <a:bodyPr wrap="square" rtlCol="0">
            <a:spAutoFit/>
          </a:bodyPr>
          <a:lstStyle/>
          <a:p>
            <a:pPr algn="ctr"/>
            <a:r>
              <a:rPr lang="en-IN" i="1" dirty="0"/>
              <a:t>F- Fetching, E-Execution</a:t>
            </a:r>
            <a:endParaRPr lang="en-US" i="1" dirty="0"/>
          </a:p>
        </p:txBody>
      </p:sp>
    </p:spTree>
    <p:extLst>
      <p:ext uri="{BB962C8B-B14F-4D97-AF65-F5344CB8AC3E}">
        <p14:creationId xmlns:p14="http://schemas.microsoft.com/office/powerpoint/2010/main" val="28864747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BASE ADDRESSING MODE </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Here the 8-/16-bit displacement value is added to the BP or BX, the resulting value is the pointer of the address of the data </a:t>
            </a:r>
          </a:p>
          <a:p>
            <a:pPr>
              <a:lnSpc>
                <a:spcPct val="150000"/>
              </a:lnSpc>
              <a:buFont typeface="Wingdings" panose="05000000000000000000" pitchFamily="2" charset="2"/>
              <a:buChar char="v"/>
            </a:pPr>
            <a:r>
              <a:rPr lang="en-US" sz="2000" dirty="0">
                <a:latin typeface="Arial" panose="020B0604020202020204" pitchFamily="34" charset="0"/>
                <a:cs typeface="Arial" panose="020B0604020202020204" pitchFamily="34" charset="0"/>
              </a:rPr>
              <a:t>Here the memory location is calculated by adding the signed 8-/16-bit displacement value to either BX or BP</a:t>
            </a:r>
          </a:p>
          <a:p>
            <a:pPr>
              <a:lnSpc>
                <a:spcPct val="150000"/>
              </a:lnSpc>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lvl="3">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E6809D6-FB59-4328-B749-727B56AC818F}"/>
              </a:ext>
            </a:extLst>
          </p:cNvPr>
          <p:cNvPicPr>
            <a:picLocks noChangeAspect="1"/>
          </p:cNvPicPr>
          <p:nvPr/>
        </p:nvPicPr>
        <p:blipFill>
          <a:blip r:embed="rId2"/>
          <a:stretch>
            <a:fillRect/>
          </a:stretch>
        </p:blipFill>
        <p:spPr>
          <a:xfrm>
            <a:off x="3227303" y="3912317"/>
            <a:ext cx="5734345" cy="1257365"/>
          </a:xfrm>
          <a:prstGeom prst="rect">
            <a:avLst/>
          </a:prstGeom>
        </p:spPr>
      </p:pic>
      <p:pic>
        <p:nvPicPr>
          <p:cNvPr id="4" name="Picture 3">
            <a:extLst>
              <a:ext uri="{FF2B5EF4-FFF2-40B4-BE49-F238E27FC236}">
                <a16:creationId xmlns:a16="http://schemas.microsoft.com/office/drawing/2014/main" id="{96A5F84A-18FE-488E-A8CD-AB90BF0EE58A}"/>
              </a:ext>
            </a:extLst>
          </p:cNvPr>
          <p:cNvPicPr>
            <a:picLocks noChangeAspect="1"/>
          </p:cNvPicPr>
          <p:nvPr/>
        </p:nvPicPr>
        <p:blipFill>
          <a:blip r:embed="rId3"/>
          <a:stretch>
            <a:fillRect/>
          </a:stretch>
        </p:blipFill>
        <p:spPr>
          <a:xfrm>
            <a:off x="3284456" y="5485459"/>
            <a:ext cx="5677192" cy="920797"/>
          </a:xfrm>
          <a:prstGeom prst="rect">
            <a:avLst/>
          </a:prstGeom>
        </p:spPr>
      </p:pic>
    </p:spTree>
    <p:extLst>
      <p:ext uri="{BB962C8B-B14F-4D97-AF65-F5344CB8AC3E}">
        <p14:creationId xmlns:p14="http://schemas.microsoft.com/office/powerpoint/2010/main" val="42917076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BASE ADDRESSING MODE </a:t>
            </a:r>
          </a:p>
          <a:p>
            <a:pPr>
              <a:lnSpc>
                <a:spcPct val="150000"/>
              </a:lnSpc>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lvl="3">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6A5F84A-18FE-488E-A8CD-AB90BF0EE58A}"/>
              </a:ext>
            </a:extLst>
          </p:cNvPr>
          <p:cNvPicPr>
            <a:picLocks noChangeAspect="1"/>
          </p:cNvPicPr>
          <p:nvPr/>
        </p:nvPicPr>
        <p:blipFill>
          <a:blip r:embed="rId2"/>
          <a:stretch>
            <a:fillRect/>
          </a:stretch>
        </p:blipFill>
        <p:spPr>
          <a:xfrm>
            <a:off x="3081256" y="2024886"/>
            <a:ext cx="5677192" cy="920797"/>
          </a:xfrm>
          <a:prstGeom prst="rect">
            <a:avLst/>
          </a:prstGeom>
        </p:spPr>
      </p:pic>
      <p:pic>
        <p:nvPicPr>
          <p:cNvPr id="5" name="Picture 4">
            <a:extLst>
              <a:ext uri="{FF2B5EF4-FFF2-40B4-BE49-F238E27FC236}">
                <a16:creationId xmlns:a16="http://schemas.microsoft.com/office/drawing/2014/main" id="{9A3087E0-0C2E-4160-83D5-89BFFADA9C63}"/>
              </a:ext>
            </a:extLst>
          </p:cNvPr>
          <p:cNvPicPr>
            <a:picLocks noChangeAspect="1"/>
          </p:cNvPicPr>
          <p:nvPr/>
        </p:nvPicPr>
        <p:blipFill>
          <a:blip r:embed="rId3"/>
          <a:stretch>
            <a:fillRect/>
          </a:stretch>
        </p:blipFill>
        <p:spPr>
          <a:xfrm>
            <a:off x="879199" y="3080311"/>
            <a:ext cx="10738402" cy="2851297"/>
          </a:xfrm>
          <a:prstGeom prst="rect">
            <a:avLst/>
          </a:prstGeom>
        </p:spPr>
      </p:pic>
    </p:spTree>
    <p:extLst>
      <p:ext uri="{BB962C8B-B14F-4D97-AF65-F5344CB8AC3E}">
        <p14:creationId xmlns:p14="http://schemas.microsoft.com/office/powerpoint/2010/main" val="802629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BASE ADDRESSING MODE </a:t>
            </a:r>
          </a:p>
          <a:p>
            <a:pPr>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The displacement can also be written as: MOV AX, DISP[BX]</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By default, BX using addressing mode uses, data segment and BP uses SS</a:t>
            </a:r>
          </a:p>
          <a:p>
            <a:pPr>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Segment overrides as in case of previous AMs are also possible with corresponding override prefix</a:t>
            </a:r>
          </a:p>
          <a:p>
            <a:pPr>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Examples:</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AL, ES: 15[BX]</a:t>
            </a:r>
          </a:p>
          <a:p>
            <a:pPr lvl="1">
              <a:lnSpc>
                <a:spcPct val="150000"/>
              </a:lnSpc>
              <a:buFont typeface="Wingdings" panose="05000000000000000000" pitchFamily="2" charset="2"/>
              <a:buChar char="v"/>
            </a:pPr>
            <a:r>
              <a:rPr lang="en-US" sz="1800" dirty="0">
                <a:latin typeface="Arial" panose="020B0604020202020204" pitchFamily="34" charset="0"/>
                <a:cs typeface="Arial" panose="020B0604020202020204" pitchFamily="34" charset="0"/>
              </a:rPr>
              <a:t>MOV AL, CS: 15[BP]</a:t>
            </a:r>
          </a:p>
          <a:p>
            <a:pPr lvl="1">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a:p>
            <a:pPr lvl="3">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9754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BASE ADDRESSING MODE </a:t>
            </a:r>
          </a:p>
        </p:txBody>
      </p:sp>
      <p:pic>
        <p:nvPicPr>
          <p:cNvPr id="5" name="Picture 4">
            <a:extLst>
              <a:ext uri="{FF2B5EF4-FFF2-40B4-BE49-F238E27FC236}">
                <a16:creationId xmlns:a16="http://schemas.microsoft.com/office/drawing/2014/main" id="{7A9D2DAD-3678-478E-A8A3-2028964A90FC}"/>
              </a:ext>
            </a:extLst>
          </p:cNvPr>
          <p:cNvPicPr>
            <a:picLocks noChangeAspect="1"/>
          </p:cNvPicPr>
          <p:nvPr/>
        </p:nvPicPr>
        <p:blipFill>
          <a:blip r:embed="rId2"/>
          <a:stretch>
            <a:fillRect/>
          </a:stretch>
        </p:blipFill>
        <p:spPr>
          <a:xfrm>
            <a:off x="908304" y="2136680"/>
            <a:ext cx="10751103" cy="3702240"/>
          </a:xfrm>
          <a:prstGeom prst="rect">
            <a:avLst/>
          </a:prstGeom>
        </p:spPr>
      </p:pic>
    </p:spTree>
    <p:extLst>
      <p:ext uri="{BB962C8B-B14F-4D97-AF65-F5344CB8AC3E}">
        <p14:creationId xmlns:p14="http://schemas.microsoft.com/office/powerpoint/2010/main" val="2952690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INDEX ADDRESSING MODE </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Here, the memory location is calculated by adding 8-/16-bit displacement with SI or DI </a:t>
            </a: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The four possible combinations are:</a:t>
            </a:r>
          </a:p>
          <a:p>
            <a:pPr>
              <a:lnSpc>
                <a:spcPct val="150000"/>
              </a:lnSpc>
              <a:buFont typeface="Wingdings" panose="05000000000000000000" pitchFamily="2" charset="2"/>
              <a:buChar char="v"/>
            </a:pPr>
            <a:endParaRPr lang="en-US" dirty="0">
              <a:latin typeface="+mj-lt"/>
            </a:endParaRPr>
          </a:p>
        </p:txBody>
      </p:sp>
      <p:pic>
        <p:nvPicPr>
          <p:cNvPr id="3" name="Picture 2">
            <a:extLst>
              <a:ext uri="{FF2B5EF4-FFF2-40B4-BE49-F238E27FC236}">
                <a16:creationId xmlns:a16="http://schemas.microsoft.com/office/drawing/2014/main" id="{1B1D11D9-FEEC-49EF-BF3D-2F17216FFCDF}"/>
              </a:ext>
            </a:extLst>
          </p:cNvPr>
          <p:cNvPicPr>
            <a:picLocks noChangeAspect="1"/>
          </p:cNvPicPr>
          <p:nvPr/>
        </p:nvPicPr>
        <p:blipFill>
          <a:blip r:embed="rId2"/>
          <a:stretch>
            <a:fillRect/>
          </a:stretch>
        </p:blipFill>
        <p:spPr>
          <a:xfrm>
            <a:off x="3181200" y="2793967"/>
            <a:ext cx="5829600" cy="1270065"/>
          </a:xfrm>
          <a:prstGeom prst="rect">
            <a:avLst/>
          </a:prstGeom>
        </p:spPr>
      </p:pic>
      <p:pic>
        <p:nvPicPr>
          <p:cNvPr id="4" name="Picture 3">
            <a:extLst>
              <a:ext uri="{FF2B5EF4-FFF2-40B4-BE49-F238E27FC236}">
                <a16:creationId xmlns:a16="http://schemas.microsoft.com/office/drawing/2014/main" id="{CDBF8F12-A98D-42BC-8012-E548B1C526ED}"/>
              </a:ext>
            </a:extLst>
          </p:cNvPr>
          <p:cNvPicPr>
            <a:picLocks noChangeAspect="1"/>
          </p:cNvPicPr>
          <p:nvPr/>
        </p:nvPicPr>
        <p:blipFill>
          <a:blip r:embed="rId3"/>
          <a:stretch>
            <a:fillRect/>
          </a:stretch>
        </p:blipFill>
        <p:spPr>
          <a:xfrm>
            <a:off x="3322558" y="4713568"/>
            <a:ext cx="5543835" cy="1403422"/>
          </a:xfrm>
          <a:prstGeom prst="rect">
            <a:avLst/>
          </a:prstGeom>
        </p:spPr>
      </p:pic>
    </p:spTree>
    <p:extLst>
      <p:ext uri="{BB962C8B-B14F-4D97-AF65-F5344CB8AC3E}">
        <p14:creationId xmlns:p14="http://schemas.microsoft.com/office/powerpoint/2010/main" val="500835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INDEX ADDRESSING MODE </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Since SI points DS and DI points ES by default, overriding of segments is possible with appropriate override prefix</a:t>
            </a: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marL="0" indent="0">
              <a:lnSpc>
                <a:spcPct val="150000"/>
              </a:lnSpc>
              <a:buNone/>
            </a:pPr>
            <a:r>
              <a:rPr lang="en-US" dirty="0">
                <a:latin typeface="+mj-lt"/>
              </a:rPr>
              <a:t>INDEX ADDRESSING MODE : BASE INDEXED ADDRESSING MODE</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It is a simple combination of indirect addressing modes</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Here the BX / BP value is added with SI or DI values, the resultant is the pointer to the address where the data resides</a:t>
            </a:r>
          </a:p>
          <a:p>
            <a:pPr marL="0" indent="0">
              <a:lnSpc>
                <a:spcPct val="150000"/>
              </a:lnSpc>
              <a:buNone/>
            </a:pPr>
            <a:endParaRPr lang="en-US" dirty="0">
              <a:latin typeface="Arial" panose="020B0604020202020204" pitchFamily="34" charset="0"/>
              <a:cs typeface="Arial" panose="020B0604020202020204" pitchFamily="34" charset="0"/>
            </a:endParaRPr>
          </a:p>
          <a:p>
            <a:pPr marL="0" indent="0">
              <a:lnSpc>
                <a:spcPct val="150000"/>
              </a:lnSpc>
              <a:buNone/>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mj-lt"/>
            </a:endParaRPr>
          </a:p>
        </p:txBody>
      </p:sp>
      <p:pic>
        <p:nvPicPr>
          <p:cNvPr id="5" name="Picture 4">
            <a:extLst>
              <a:ext uri="{FF2B5EF4-FFF2-40B4-BE49-F238E27FC236}">
                <a16:creationId xmlns:a16="http://schemas.microsoft.com/office/drawing/2014/main" id="{538918D8-83E9-411E-B6AC-564D237F4323}"/>
              </a:ext>
            </a:extLst>
          </p:cNvPr>
          <p:cNvPicPr>
            <a:picLocks noChangeAspect="1"/>
          </p:cNvPicPr>
          <p:nvPr/>
        </p:nvPicPr>
        <p:blipFill>
          <a:blip r:embed="rId2"/>
          <a:stretch>
            <a:fillRect/>
          </a:stretch>
        </p:blipFill>
        <p:spPr>
          <a:xfrm>
            <a:off x="4148364" y="2802933"/>
            <a:ext cx="3549832" cy="850944"/>
          </a:xfrm>
          <a:prstGeom prst="rect">
            <a:avLst/>
          </a:prstGeom>
        </p:spPr>
      </p:pic>
      <p:pic>
        <p:nvPicPr>
          <p:cNvPr id="8" name="Picture 7">
            <a:extLst>
              <a:ext uri="{FF2B5EF4-FFF2-40B4-BE49-F238E27FC236}">
                <a16:creationId xmlns:a16="http://schemas.microsoft.com/office/drawing/2014/main" id="{36B67FB4-F4C9-42C9-A3CC-805979EFD3BB}"/>
              </a:ext>
            </a:extLst>
          </p:cNvPr>
          <p:cNvPicPr>
            <a:picLocks noChangeAspect="1"/>
          </p:cNvPicPr>
          <p:nvPr/>
        </p:nvPicPr>
        <p:blipFill>
          <a:blip r:embed="rId3"/>
          <a:stretch>
            <a:fillRect/>
          </a:stretch>
        </p:blipFill>
        <p:spPr>
          <a:xfrm>
            <a:off x="3897526" y="5504317"/>
            <a:ext cx="4051508" cy="1238314"/>
          </a:xfrm>
          <a:prstGeom prst="rect">
            <a:avLst/>
          </a:prstGeom>
        </p:spPr>
      </p:pic>
    </p:spTree>
    <p:extLst>
      <p:ext uri="{BB962C8B-B14F-4D97-AF65-F5344CB8AC3E}">
        <p14:creationId xmlns:p14="http://schemas.microsoft.com/office/powerpoint/2010/main" val="2330645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2" name="Content Placeholder 1">
            <a:extLst>
              <a:ext uri="{FF2B5EF4-FFF2-40B4-BE49-F238E27FC236}">
                <a16:creationId xmlns:a16="http://schemas.microsoft.com/office/drawing/2014/main" id="{A123444A-042C-4F92-8511-B41E05B9C0C1}"/>
              </a:ext>
            </a:extLst>
          </p:cNvPr>
          <p:cNvSpPr>
            <a:spLocks noGrp="1"/>
          </p:cNvSpPr>
          <p:nvPr>
            <p:ph sz="half" idx="1"/>
          </p:nvPr>
        </p:nvSpPr>
        <p:spPr>
          <a:xfrm>
            <a:off x="755904" y="1442720"/>
            <a:ext cx="10680192" cy="5090160"/>
          </a:xfrm>
        </p:spPr>
        <p:txBody>
          <a:bodyPr/>
          <a:lstStyle/>
          <a:p>
            <a:pPr marL="0" indent="0">
              <a:lnSpc>
                <a:spcPct val="150000"/>
              </a:lnSpc>
              <a:buNone/>
            </a:pPr>
            <a:r>
              <a:rPr lang="en-US" dirty="0">
                <a:latin typeface="+mj-lt"/>
              </a:rPr>
              <a:t>INDEX ADDRESSING MODE : BASE INDEXED ADDRESSING MODE</a:t>
            </a:r>
          </a:p>
          <a:p>
            <a:pPr marL="0" indent="0">
              <a:lnSpc>
                <a:spcPct val="150000"/>
              </a:lnSpc>
              <a:buNone/>
            </a:pPr>
            <a:endParaRPr lang="en-US" dirty="0">
              <a:latin typeface="Arial" panose="020B0604020202020204" pitchFamily="34" charset="0"/>
              <a:cs typeface="Arial" panose="020B0604020202020204" pitchFamily="34" charset="0"/>
            </a:endParaRPr>
          </a:p>
          <a:p>
            <a:pPr marL="0" indent="0">
              <a:lnSpc>
                <a:spcPct val="150000"/>
              </a:lnSpc>
              <a:buNone/>
            </a:pPr>
            <a:endParaRPr lang="en-US" dirty="0">
              <a:latin typeface="Arial" panose="020B0604020202020204" pitchFamily="34" charset="0"/>
              <a:cs typeface="Arial" panose="020B0604020202020204" pitchFamily="34" charset="0"/>
            </a:endParaRPr>
          </a:p>
          <a:p>
            <a:pPr marL="0" indent="0">
              <a:lnSpc>
                <a:spcPct val="150000"/>
              </a:lnSpc>
              <a:buNone/>
            </a:pPr>
            <a:endParaRPr lang="en-US" dirty="0">
              <a:latin typeface="Arial" panose="020B0604020202020204" pitchFamily="34" charset="0"/>
              <a:cs typeface="Arial" panose="020B0604020202020204" pitchFamily="34" charset="0"/>
            </a:endParaRPr>
          </a:p>
          <a:p>
            <a:pPr marL="0" indent="0">
              <a:lnSpc>
                <a:spcPct val="150000"/>
              </a:lnSpc>
              <a:buNone/>
            </a:pPr>
            <a:endParaRPr lang="en-US" dirty="0">
              <a:latin typeface="Arial" panose="020B0604020202020204" pitchFamily="34" charset="0"/>
              <a:cs typeface="Arial" panose="020B0604020202020204" pitchFamily="34" charset="0"/>
            </a:endParaRPr>
          </a:p>
          <a:p>
            <a:pPr marL="0" indent="0">
              <a:lnSpc>
                <a:spcPct val="150000"/>
              </a:lnSpc>
              <a:buNone/>
            </a:pPr>
            <a:endParaRPr lang="en-US" dirty="0">
              <a:latin typeface="Arial" panose="020B0604020202020204" pitchFamily="34" charset="0"/>
              <a:cs typeface="Arial" panose="020B0604020202020204" pitchFamily="34" charset="0"/>
            </a:endParaRPr>
          </a:p>
          <a:p>
            <a:pPr marL="0" indent="0">
              <a:lnSpc>
                <a:spcPct val="150000"/>
              </a:lnSpc>
              <a:buNone/>
            </a:pPr>
            <a:endParaRPr lang="en-US" dirty="0">
              <a:latin typeface="Arial" panose="020B0604020202020204" pitchFamily="34" charset="0"/>
              <a:cs typeface="Arial" panose="020B0604020202020204" pitchFamily="34" charset="0"/>
            </a:endParaRPr>
          </a:p>
          <a:p>
            <a:pPr marL="0" indent="0">
              <a:lnSpc>
                <a:spcPct val="150000"/>
              </a:lnSpc>
              <a:buNone/>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In this example, the 8-bit data from [7400H] is copied to AL</a:t>
            </a:r>
          </a:p>
          <a:p>
            <a:pPr marL="0" indent="0">
              <a:lnSpc>
                <a:spcPct val="150000"/>
              </a:lnSpc>
              <a:buNone/>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mj-lt"/>
            </a:endParaRPr>
          </a:p>
        </p:txBody>
      </p:sp>
      <p:pic>
        <p:nvPicPr>
          <p:cNvPr id="3" name="Picture 2">
            <a:extLst>
              <a:ext uri="{FF2B5EF4-FFF2-40B4-BE49-F238E27FC236}">
                <a16:creationId xmlns:a16="http://schemas.microsoft.com/office/drawing/2014/main" id="{34B6BEE4-D282-4981-BADB-DE3E6EAB8800}"/>
              </a:ext>
            </a:extLst>
          </p:cNvPr>
          <p:cNvPicPr>
            <a:picLocks noChangeAspect="1"/>
          </p:cNvPicPr>
          <p:nvPr/>
        </p:nvPicPr>
        <p:blipFill>
          <a:blip r:embed="rId2"/>
          <a:stretch>
            <a:fillRect/>
          </a:stretch>
        </p:blipFill>
        <p:spPr>
          <a:xfrm>
            <a:off x="758952" y="2102113"/>
            <a:ext cx="6089963" cy="1847945"/>
          </a:xfrm>
          <a:prstGeom prst="rect">
            <a:avLst/>
          </a:prstGeom>
        </p:spPr>
      </p:pic>
      <p:pic>
        <p:nvPicPr>
          <p:cNvPr id="4" name="Picture 3">
            <a:extLst>
              <a:ext uri="{FF2B5EF4-FFF2-40B4-BE49-F238E27FC236}">
                <a16:creationId xmlns:a16="http://schemas.microsoft.com/office/drawing/2014/main" id="{8A805DA0-534B-4B0D-8674-8A406CC6C8AE}"/>
              </a:ext>
            </a:extLst>
          </p:cNvPr>
          <p:cNvPicPr>
            <a:picLocks noChangeAspect="1"/>
          </p:cNvPicPr>
          <p:nvPr/>
        </p:nvPicPr>
        <p:blipFill>
          <a:blip r:embed="rId3"/>
          <a:stretch>
            <a:fillRect/>
          </a:stretch>
        </p:blipFill>
        <p:spPr>
          <a:xfrm>
            <a:off x="758952" y="3997477"/>
            <a:ext cx="7798201" cy="1035103"/>
          </a:xfrm>
          <a:prstGeom prst="rect">
            <a:avLst/>
          </a:prstGeom>
        </p:spPr>
      </p:pic>
    </p:spTree>
    <p:extLst>
      <p:ext uri="{BB962C8B-B14F-4D97-AF65-F5344CB8AC3E}">
        <p14:creationId xmlns:p14="http://schemas.microsoft.com/office/powerpoint/2010/main" val="1163042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pic>
        <p:nvPicPr>
          <p:cNvPr id="5" name="Content Placeholder 4">
            <a:extLst>
              <a:ext uri="{FF2B5EF4-FFF2-40B4-BE49-F238E27FC236}">
                <a16:creationId xmlns:a16="http://schemas.microsoft.com/office/drawing/2014/main" id="{408AAC1D-E423-4F19-931A-FAFE0727758D}"/>
              </a:ext>
            </a:extLst>
          </p:cNvPr>
          <p:cNvPicPr>
            <a:picLocks noGrp="1" noChangeAspect="1"/>
          </p:cNvPicPr>
          <p:nvPr>
            <p:ph sz="half" idx="1"/>
          </p:nvPr>
        </p:nvPicPr>
        <p:blipFill>
          <a:blip r:embed="rId2"/>
          <a:stretch>
            <a:fillRect/>
          </a:stretch>
        </p:blipFill>
        <p:spPr>
          <a:xfrm>
            <a:off x="826880" y="1628717"/>
            <a:ext cx="10535191" cy="2279767"/>
          </a:xfrm>
          <a:prstGeom prst="rect">
            <a:avLst/>
          </a:prstGeom>
        </p:spPr>
      </p:pic>
      <p:pic>
        <p:nvPicPr>
          <p:cNvPr id="6" name="Picture 5">
            <a:extLst>
              <a:ext uri="{FF2B5EF4-FFF2-40B4-BE49-F238E27FC236}">
                <a16:creationId xmlns:a16="http://schemas.microsoft.com/office/drawing/2014/main" id="{2FE6F763-60B3-4415-8AA1-EB349079E524}"/>
              </a:ext>
            </a:extLst>
          </p:cNvPr>
          <p:cNvPicPr>
            <a:picLocks noChangeAspect="1"/>
          </p:cNvPicPr>
          <p:nvPr/>
        </p:nvPicPr>
        <p:blipFill>
          <a:blip r:embed="rId3"/>
          <a:stretch>
            <a:fillRect/>
          </a:stretch>
        </p:blipFill>
        <p:spPr>
          <a:xfrm>
            <a:off x="2259225" y="3908484"/>
            <a:ext cx="7673550" cy="2874593"/>
          </a:xfrm>
          <a:prstGeom prst="rect">
            <a:avLst/>
          </a:prstGeom>
        </p:spPr>
      </p:pic>
      <p:sp>
        <p:nvSpPr>
          <p:cNvPr id="8" name="Rectangle 7">
            <a:extLst>
              <a:ext uri="{FF2B5EF4-FFF2-40B4-BE49-F238E27FC236}">
                <a16:creationId xmlns:a16="http://schemas.microsoft.com/office/drawing/2014/main" id="{494828C1-4BF0-40A5-AFD5-7CC4183712EF}"/>
              </a:ext>
            </a:extLst>
          </p:cNvPr>
          <p:cNvSpPr/>
          <p:nvPr/>
        </p:nvSpPr>
        <p:spPr>
          <a:xfrm>
            <a:off x="758952" y="1057273"/>
            <a:ext cx="11300968" cy="465833"/>
          </a:xfrm>
          <a:prstGeom prst="rect">
            <a:avLst/>
          </a:prstGeom>
        </p:spPr>
        <p:txBody>
          <a:bodyPr wrap="square">
            <a:spAutoFit/>
          </a:bodyPr>
          <a:lstStyle/>
          <a:p>
            <a:pPr>
              <a:lnSpc>
                <a:spcPct val="150000"/>
              </a:lnSpc>
            </a:pPr>
            <a:r>
              <a:rPr lang="en-US" dirty="0">
                <a:solidFill>
                  <a:schemeClr val="accent6"/>
                </a:solidFill>
                <a:latin typeface="+mj-lt"/>
              </a:rPr>
              <a:t>INDEX ADDRESSING MODE : BASE INDEXED ADDRESSING MODE</a:t>
            </a:r>
          </a:p>
        </p:txBody>
      </p:sp>
    </p:spTree>
    <p:extLst>
      <p:ext uri="{BB962C8B-B14F-4D97-AF65-F5344CB8AC3E}">
        <p14:creationId xmlns:p14="http://schemas.microsoft.com/office/powerpoint/2010/main" val="261558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3" name="Content Placeholder 2">
            <a:extLst>
              <a:ext uri="{FF2B5EF4-FFF2-40B4-BE49-F238E27FC236}">
                <a16:creationId xmlns:a16="http://schemas.microsoft.com/office/drawing/2014/main" id="{C6CEDAB7-25BD-4898-82E6-1DBCE65145A9}"/>
              </a:ext>
            </a:extLst>
          </p:cNvPr>
          <p:cNvSpPr>
            <a:spLocks noGrp="1"/>
          </p:cNvSpPr>
          <p:nvPr>
            <p:ph sz="half" idx="1"/>
          </p:nvPr>
        </p:nvSpPr>
        <p:spPr>
          <a:xfrm>
            <a:off x="749808" y="1330960"/>
            <a:ext cx="10680192" cy="5232400"/>
          </a:xfrm>
        </p:spPr>
        <p:txBody>
          <a:bodyPr/>
          <a:lstStyle/>
          <a:p>
            <a:pPr marL="0" indent="0">
              <a:lnSpc>
                <a:spcPct val="150000"/>
              </a:lnSpc>
              <a:buNone/>
            </a:pPr>
            <a:r>
              <a:rPr lang="en-US" sz="1700" dirty="0">
                <a:latin typeface="+mj-lt"/>
              </a:rPr>
              <a:t>INDEX ADDRESSING MODE : BASE INDEXED WITH DISPLACEMENT ADDRESSING MODE</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Here the base register or base pointer is added with displacement which is again added with SI or DI to give the memory location of the data</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As usual, displacement can be 8-/16-bit</a:t>
            </a: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E</a:t>
            </a:r>
            <a:r>
              <a:rPr lang="en-IN" dirty="0" err="1">
                <a:latin typeface="Arial" panose="020B0604020202020204" pitchFamily="34" charset="0"/>
                <a:cs typeface="Arial" panose="020B0604020202020204" pitchFamily="34" charset="0"/>
              </a:rPr>
              <a:t>xample</a:t>
            </a:r>
            <a:r>
              <a:rPr lang="en-IN" dirty="0">
                <a:latin typeface="Arial" panose="020B0604020202020204" pitchFamily="34" charset="0"/>
                <a:cs typeface="Arial" panose="020B0604020202020204" pitchFamily="34" charset="0"/>
              </a:rPr>
              <a:t>: MOV AL, [SI + BX +15]</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I</a:t>
            </a:r>
            <a:r>
              <a:rPr lang="en-IN" dirty="0">
                <a:latin typeface="Arial" panose="020B0604020202020204" pitchFamily="34" charset="0"/>
                <a:cs typeface="Arial" panose="020B0604020202020204" pitchFamily="34" charset="0"/>
              </a:rPr>
              <a:t>f BX=2000H, SI= 5400H, [7415] is the memory location</a:t>
            </a: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2708AB6-07C4-41E3-A58C-B0B01EDF3284}"/>
              </a:ext>
            </a:extLst>
          </p:cNvPr>
          <p:cNvPicPr>
            <a:picLocks noChangeAspect="1"/>
          </p:cNvPicPr>
          <p:nvPr/>
        </p:nvPicPr>
        <p:blipFill>
          <a:blip r:embed="rId2"/>
          <a:stretch>
            <a:fillRect/>
          </a:stretch>
        </p:blipFill>
        <p:spPr>
          <a:xfrm>
            <a:off x="2882735" y="3254979"/>
            <a:ext cx="6426530" cy="1181161"/>
          </a:xfrm>
          <a:prstGeom prst="rect">
            <a:avLst/>
          </a:prstGeom>
        </p:spPr>
      </p:pic>
    </p:spTree>
    <p:extLst>
      <p:ext uri="{BB962C8B-B14F-4D97-AF65-F5344CB8AC3E}">
        <p14:creationId xmlns:p14="http://schemas.microsoft.com/office/powerpoint/2010/main" val="10195868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3" name="Content Placeholder 2">
            <a:extLst>
              <a:ext uri="{FF2B5EF4-FFF2-40B4-BE49-F238E27FC236}">
                <a16:creationId xmlns:a16="http://schemas.microsoft.com/office/drawing/2014/main" id="{C6CEDAB7-25BD-4898-82E6-1DBCE65145A9}"/>
              </a:ext>
            </a:extLst>
          </p:cNvPr>
          <p:cNvSpPr>
            <a:spLocks noGrp="1"/>
          </p:cNvSpPr>
          <p:nvPr>
            <p:ph sz="half" idx="1"/>
          </p:nvPr>
        </p:nvSpPr>
        <p:spPr>
          <a:xfrm>
            <a:off x="749808" y="1330960"/>
            <a:ext cx="10680192" cy="5232400"/>
          </a:xfrm>
        </p:spPr>
        <p:txBody>
          <a:bodyPr/>
          <a:lstStyle/>
          <a:p>
            <a:pPr marL="0" indent="0">
              <a:lnSpc>
                <a:spcPct val="150000"/>
              </a:lnSpc>
              <a:buNone/>
            </a:pPr>
            <a:r>
              <a:rPr lang="en-US" sz="1700" dirty="0">
                <a:latin typeface="+mj-lt"/>
              </a:rPr>
              <a:t>INDEX ADDRESSING MODE : BASE INDEXED WITH DISPLACEMENT ADDRESSING MODE</a:t>
            </a: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F874D1C-5B3F-4F6C-9BDC-BA4053290633}"/>
              </a:ext>
            </a:extLst>
          </p:cNvPr>
          <p:cNvPicPr>
            <a:picLocks noChangeAspect="1"/>
          </p:cNvPicPr>
          <p:nvPr/>
        </p:nvPicPr>
        <p:blipFill>
          <a:blip r:embed="rId2"/>
          <a:stretch>
            <a:fillRect/>
          </a:stretch>
        </p:blipFill>
        <p:spPr>
          <a:xfrm>
            <a:off x="675996" y="1974775"/>
            <a:ext cx="10840007" cy="2908449"/>
          </a:xfrm>
          <a:prstGeom prst="rect">
            <a:avLst/>
          </a:prstGeom>
        </p:spPr>
      </p:pic>
    </p:spTree>
    <p:extLst>
      <p:ext uri="{BB962C8B-B14F-4D97-AF65-F5344CB8AC3E}">
        <p14:creationId xmlns:p14="http://schemas.microsoft.com/office/powerpoint/2010/main" val="185744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65302" y="731520"/>
            <a:ext cx="10671048" cy="768096"/>
          </a:xfrm>
        </p:spPr>
        <p:txBody>
          <a:bodyPr/>
          <a:lstStyle/>
          <a:p>
            <a:r>
              <a:rPr lang="en-IN" altLang="zh-CN" sz="4400" b="1" dirty="0">
                <a:solidFill>
                  <a:schemeClr val="accent6"/>
                </a:solidFill>
                <a:latin typeface="Arial Black" panose="020B0604020202020204" pitchFamily="34" charset="0"/>
                <a:cs typeface="Arial Black" panose="020B0604020202020204" pitchFamily="34" charset="0"/>
              </a:rPr>
              <a:t>p</a:t>
            </a:r>
            <a:r>
              <a:rPr lang="en-IN" altLang="zh-CN" b="1" dirty="0">
                <a:solidFill>
                  <a:schemeClr val="accent6"/>
                </a:solidFill>
                <a:latin typeface="Arial Black" panose="020B0604020202020204" pitchFamily="34" charset="0"/>
                <a:cs typeface="Arial Black" panose="020B0604020202020204" pitchFamily="34" charset="0"/>
              </a:rPr>
              <a:t>ipelining issues</a:t>
            </a:r>
            <a:endParaRPr lang="en-US"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5" name="TextBox 4">
            <a:extLst>
              <a:ext uri="{FF2B5EF4-FFF2-40B4-BE49-F238E27FC236}">
                <a16:creationId xmlns:a16="http://schemas.microsoft.com/office/drawing/2014/main" id="{A2E84DF4-8481-EFF8-9369-E73A09896C82}"/>
              </a:ext>
            </a:extLst>
          </p:cNvPr>
          <p:cNvSpPr txBox="1"/>
          <p:nvPr/>
        </p:nvSpPr>
        <p:spPr>
          <a:xfrm>
            <a:off x="3008714" y="1499616"/>
            <a:ext cx="6174571" cy="369332"/>
          </a:xfrm>
          <a:prstGeom prst="rect">
            <a:avLst/>
          </a:prstGeom>
          <a:noFill/>
        </p:spPr>
        <p:txBody>
          <a:bodyPr wrap="square" rtlCol="0">
            <a:spAutoFit/>
          </a:bodyPr>
          <a:lstStyle/>
          <a:p>
            <a:pPr algn="ctr"/>
            <a:r>
              <a:rPr lang="en-IN" i="1" dirty="0"/>
              <a:t>What if a branch instruction is encountered during execution? </a:t>
            </a:r>
            <a:endParaRPr lang="en-US" i="1" dirty="0"/>
          </a:p>
        </p:txBody>
      </p:sp>
      <p:sp>
        <p:nvSpPr>
          <p:cNvPr id="11" name="TextBox 10">
            <a:extLst>
              <a:ext uri="{FF2B5EF4-FFF2-40B4-BE49-F238E27FC236}">
                <a16:creationId xmlns:a16="http://schemas.microsoft.com/office/drawing/2014/main" id="{9ED40799-04A5-F38B-76CA-2C9DC2FD9992}"/>
              </a:ext>
            </a:extLst>
          </p:cNvPr>
          <p:cNvSpPr txBox="1"/>
          <p:nvPr/>
        </p:nvSpPr>
        <p:spPr>
          <a:xfrm>
            <a:off x="4250012" y="4001294"/>
            <a:ext cx="3162808" cy="369332"/>
          </a:xfrm>
          <a:prstGeom prst="rect">
            <a:avLst/>
          </a:prstGeom>
          <a:noFill/>
        </p:spPr>
        <p:txBody>
          <a:bodyPr wrap="square" rtlCol="0">
            <a:spAutoFit/>
          </a:bodyPr>
          <a:lstStyle/>
          <a:p>
            <a:pPr algn="ctr"/>
            <a:r>
              <a:rPr lang="en-IN" i="1" dirty="0"/>
              <a:t>F- Fetching, E-Execution</a:t>
            </a:r>
            <a:endParaRPr lang="en-US" i="1" dirty="0"/>
          </a:p>
        </p:txBody>
      </p:sp>
      <p:pic>
        <p:nvPicPr>
          <p:cNvPr id="6" name="Picture 9">
            <a:extLst>
              <a:ext uri="{FF2B5EF4-FFF2-40B4-BE49-F238E27FC236}">
                <a16:creationId xmlns:a16="http://schemas.microsoft.com/office/drawing/2014/main" id="{E6B4465D-2008-D396-6A2F-0BA486B8FB2E}"/>
              </a:ext>
            </a:extLst>
          </p:cNvPr>
          <p:cNvPicPr>
            <a:picLocks noGrp="1" noChangeAspect="1"/>
          </p:cNvPicPr>
          <p:nvPr>
            <p:ph sz="half" idx="1"/>
          </p:nvPr>
        </p:nvPicPr>
        <p:blipFill>
          <a:blip r:embed="rId2"/>
          <a:stretch>
            <a:fillRect/>
          </a:stretch>
        </p:blipFill>
        <p:spPr>
          <a:xfrm>
            <a:off x="1720849" y="2007394"/>
            <a:ext cx="8750300" cy="1993900"/>
          </a:xfrm>
        </p:spPr>
      </p:pic>
      <p:sp>
        <p:nvSpPr>
          <p:cNvPr id="12" name="TextBox 11">
            <a:extLst>
              <a:ext uri="{FF2B5EF4-FFF2-40B4-BE49-F238E27FC236}">
                <a16:creationId xmlns:a16="http://schemas.microsoft.com/office/drawing/2014/main" id="{2FF5D964-26A7-032D-9E5C-4C97A8608ACB}"/>
              </a:ext>
            </a:extLst>
          </p:cNvPr>
          <p:cNvSpPr txBox="1"/>
          <p:nvPr/>
        </p:nvSpPr>
        <p:spPr>
          <a:xfrm>
            <a:off x="1429762" y="4693738"/>
            <a:ext cx="9554169" cy="881332"/>
          </a:xfrm>
          <a:prstGeom prst="rect">
            <a:avLst/>
          </a:prstGeom>
          <a:noFill/>
        </p:spPr>
        <p:txBody>
          <a:bodyPr wrap="square" rtlCol="0">
            <a:spAutoFit/>
          </a:bodyPr>
          <a:lstStyle/>
          <a:p>
            <a:pPr marL="285750" indent="-285750">
              <a:lnSpc>
                <a:spcPct val="150000"/>
              </a:lnSpc>
              <a:buFont typeface="Wingdings" pitchFamily="2" charset="2"/>
              <a:buChar char="v"/>
            </a:pPr>
            <a:r>
              <a:rPr lang="en-IN" dirty="0"/>
              <a:t>During branching, the instruction fetched from successive memory location will be discarded</a:t>
            </a:r>
          </a:p>
          <a:p>
            <a:pPr marL="285750" indent="-285750">
              <a:lnSpc>
                <a:spcPct val="150000"/>
              </a:lnSpc>
              <a:buFont typeface="Wingdings" pitchFamily="2" charset="2"/>
              <a:buChar char="v"/>
            </a:pPr>
            <a:r>
              <a:rPr lang="en-IN" dirty="0"/>
              <a:t>Issue: A delay of 1 clock cycle has occurred to fetching of wrong instruction</a:t>
            </a:r>
            <a:endParaRPr lang="en-US" dirty="0"/>
          </a:p>
        </p:txBody>
      </p:sp>
      <p:sp>
        <p:nvSpPr>
          <p:cNvPr id="14" name="TextBox 13">
            <a:extLst>
              <a:ext uri="{FF2B5EF4-FFF2-40B4-BE49-F238E27FC236}">
                <a16:creationId xmlns:a16="http://schemas.microsoft.com/office/drawing/2014/main" id="{1FF6B771-63D9-7EEF-C938-0F6E98975CFE}"/>
              </a:ext>
            </a:extLst>
          </p:cNvPr>
          <p:cNvSpPr txBox="1"/>
          <p:nvPr/>
        </p:nvSpPr>
        <p:spPr>
          <a:xfrm>
            <a:off x="1429762" y="5519468"/>
            <a:ext cx="9554169" cy="465833"/>
          </a:xfrm>
          <a:prstGeom prst="rect">
            <a:avLst/>
          </a:prstGeom>
          <a:noFill/>
        </p:spPr>
        <p:txBody>
          <a:bodyPr wrap="square" rtlCol="0">
            <a:spAutoFit/>
          </a:bodyPr>
          <a:lstStyle/>
          <a:p>
            <a:pPr marL="285750" indent="-285750">
              <a:lnSpc>
                <a:spcPct val="150000"/>
              </a:lnSpc>
              <a:buFont typeface="Wingdings" pitchFamily="2" charset="2"/>
              <a:buChar char="v"/>
            </a:pPr>
            <a:r>
              <a:rPr lang="en-IN" b="1" dirty="0"/>
              <a:t>Solution</a:t>
            </a:r>
            <a:r>
              <a:rPr lang="en-IN" dirty="0"/>
              <a:t> could be Branch prediction</a:t>
            </a:r>
            <a:endParaRPr lang="en-US" dirty="0"/>
          </a:p>
        </p:txBody>
      </p:sp>
    </p:spTree>
    <p:extLst>
      <p:ext uri="{BB962C8B-B14F-4D97-AF65-F5344CB8AC3E}">
        <p14:creationId xmlns:p14="http://schemas.microsoft.com/office/powerpoint/2010/main" val="25222023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3" name="Content Placeholder 2">
            <a:extLst>
              <a:ext uri="{FF2B5EF4-FFF2-40B4-BE49-F238E27FC236}">
                <a16:creationId xmlns:a16="http://schemas.microsoft.com/office/drawing/2014/main" id="{C6CEDAB7-25BD-4898-82E6-1DBCE65145A9}"/>
              </a:ext>
            </a:extLst>
          </p:cNvPr>
          <p:cNvSpPr>
            <a:spLocks noGrp="1"/>
          </p:cNvSpPr>
          <p:nvPr>
            <p:ph sz="half" idx="1"/>
          </p:nvPr>
        </p:nvSpPr>
        <p:spPr>
          <a:xfrm>
            <a:off x="749808" y="1330960"/>
            <a:ext cx="10680192" cy="5232400"/>
          </a:xfrm>
        </p:spPr>
        <p:txBody>
          <a:bodyPr/>
          <a:lstStyle/>
          <a:p>
            <a:pPr marL="0" indent="0">
              <a:lnSpc>
                <a:spcPct val="150000"/>
              </a:lnSpc>
              <a:buNone/>
            </a:pPr>
            <a:r>
              <a:rPr lang="en-US" sz="1700" dirty="0">
                <a:latin typeface="+mj-lt"/>
              </a:rPr>
              <a:t>INDEX ADDRESSING MODE : BASE INDEXED WITH DISPLACEMENT ADDRESSING MODE</a:t>
            </a: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61CE4B6-225F-433B-AE15-24CBD7CBC6E5}"/>
              </a:ext>
            </a:extLst>
          </p:cNvPr>
          <p:cNvPicPr>
            <a:picLocks noChangeAspect="1"/>
          </p:cNvPicPr>
          <p:nvPr/>
        </p:nvPicPr>
        <p:blipFill>
          <a:blip r:embed="rId2"/>
          <a:stretch>
            <a:fillRect/>
          </a:stretch>
        </p:blipFill>
        <p:spPr>
          <a:xfrm>
            <a:off x="812528" y="2204003"/>
            <a:ext cx="10566943" cy="3181514"/>
          </a:xfrm>
          <a:prstGeom prst="rect">
            <a:avLst/>
          </a:prstGeom>
        </p:spPr>
      </p:pic>
    </p:spTree>
    <p:extLst>
      <p:ext uri="{BB962C8B-B14F-4D97-AF65-F5344CB8AC3E}">
        <p14:creationId xmlns:p14="http://schemas.microsoft.com/office/powerpoint/2010/main" val="3104460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3" name="Content Placeholder 2">
            <a:extLst>
              <a:ext uri="{FF2B5EF4-FFF2-40B4-BE49-F238E27FC236}">
                <a16:creationId xmlns:a16="http://schemas.microsoft.com/office/drawing/2014/main" id="{C6CEDAB7-25BD-4898-82E6-1DBCE65145A9}"/>
              </a:ext>
            </a:extLst>
          </p:cNvPr>
          <p:cNvSpPr>
            <a:spLocks noGrp="1"/>
          </p:cNvSpPr>
          <p:nvPr>
            <p:ph sz="half" idx="1"/>
          </p:nvPr>
        </p:nvSpPr>
        <p:spPr>
          <a:xfrm>
            <a:off x="749808" y="1330960"/>
            <a:ext cx="10680192" cy="5232400"/>
          </a:xfrm>
        </p:spPr>
        <p:txBody>
          <a:bodyPr/>
          <a:lstStyle/>
          <a:p>
            <a:pPr marL="0" indent="0">
              <a:lnSpc>
                <a:spcPct val="150000"/>
              </a:lnSpc>
              <a:buNone/>
            </a:pPr>
            <a:r>
              <a:rPr lang="en-US" sz="1700" dirty="0">
                <a:latin typeface="+mj-lt"/>
              </a:rPr>
              <a:t>INDEX ADDRESSING MODE : BASE INDEXED WITH DISPLACEMENT ADDRESSING MODE</a:t>
            </a:r>
          </a:p>
          <a:p>
            <a:pPr>
              <a:lnSpc>
                <a:spcPct val="150000"/>
              </a:lnSpc>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3A63764-90B1-46B0-8032-70EBD1ED473C}"/>
              </a:ext>
            </a:extLst>
          </p:cNvPr>
          <p:cNvPicPr>
            <a:picLocks noChangeAspect="1"/>
          </p:cNvPicPr>
          <p:nvPr/>
        </p:nvPicPr>
        <p:blipFill>
          <a:blip r:embed="rId2"/>
          <a:stretch>
            <a:fillRect/>
          </a:stretch>
        </p:blipFill>
        <p:spPr>
          <a:xfrm>
            <a:off x="758952" y="1981126"/>
            <a:ext cx="3740342" cy="1447874"/>
          </a:xfrm>
          <a:prstGeom prst="rect">
            <a:avLst/>
          </a:prstGeom>
        </p:spPr>
      </p:pic>
      <p:pic>
        <p:nvPicPr>
          <p:cNvPr id="5" name="Picture 4">
            <a:extLst>
              <a:ext uri="{FF2B5EF4-FFF2-40B4-BE49-F238E27FC236}">
                <a16:creationId xmlns:a16="http://schemas.microsoft.com/office/drawing/2014/main" id="{74DC8F27-A425-4A4E-AFAB-D226016095B7}"/>
              </a:ext>
            </a:extLst>
          </p:cNvPr>
          <p:cNvPicPr>
            <a:picLocks noChangeAspect="1"/>
          </p:cNvPicPr>
          <p:nvPr/>
        </p:nvPicPr>
        <p:blipFill>
          <a:blip r:embed="rId3"/>
          <a:stretch>
            <a:fillRect/>
          </a:stretch>
        </p:blipFill>
        <p:spPr>
          <a:xfrm>
            <a:off x="3936473" y="3429000"/>
            <a:ext cx="8255527" cy="3280967"/>
          </a:xfrm>
          <a:prstGeom prst="rect">
            <a:avLst/>
          </a:prstGeom>
        </p:spPr>
      </p:pic>
      <p:sp>
        <p:nvSpPr>
          <p:cNvPr id="6" name="TextBox 5">
            <a:extLst>
              <a:ext uri="{FF2B5EF4-FFF2-40B4-BE49-F238E27FC236}">
                <a16:creationId xmlns:a16="http://schemas.microsoft.com/office/drawing/2014/main" id="{CBD96E7C-1FCF-46C0-8109-08AB7F5ABC24}"/>
              </a:ext>
            </a:extLst>
          </p:cNvPr>
          <p:cNvSpPr txBox="1"/>
          <p:nvPr/>
        </p:nvSpPr>
        <p:spPr>
          <a:xfrm>
            <a:off x="5916810" y="2912988"/>
            <a:ext cx="4262385"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Example:</a:t>
            </a:r>
            <a:r>
              <a:rPr lang="en-IN" dirty="0">
                <a:latin typeface="+mj-lt"/>
              </a:rPr>
              <a:t> MOV AX,  [BX + DI + 15]</a:t>
            </a:r>
          </a:p>
        </p:txBody>
      </p:sp>
    </p:spTree>
    <p:extLst>
      <p:ext uri="{BB962C8B-B14F-4D97-AF65-F5344CB8AC3E}">
        <p14:creationId xmlns:p14="http://schemas.microsoft.com/office/powerpoint/2010/main" val="1862725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sp>
        <p:nvSpPr>
          <p:cNvPr id="3" name="Content Placeholder 2">
            <a:extLst>
              <a:ext uri="{FF2B5EF4-FFF2-40B4-BE49-F238E27FC236}">
                <a16:creationId xmlns:a16="http://schemas.microsoft.com/office/drawing/2014/main" id="{C6CEDAB7-25BD-4898-82E6-1DBCE65145A9}"/>
              </a:ext>
            </a:extLst>
          </p:cNvPr>
          <p:cNvSpPr>
            <a:spLocks noGrp="1"/>
          </p:cNvSpPr>
          <p:nvPr>
            <p:ph sz="half" idx="1"/>
          </p:nvPr>
        </p:nvSpPr>
        <p:spPr>
          <a:xfrm>
            <a:off x="749808" y="1330960"/>
            <a:ext cx="10680192" cy="5232400"/>
          </a:xfrm>
        </p:spPr>
        <p:txBody>
          <a:bodyPr/>
          <a:lstStyle/>
          <a:p>
            <a:pPr marL="0" indent="0">
              <a:lnSpc>
                <a:spcPct val="150000"/>
              </a:lnSpc>
              <a:buNone/>
            </a:pPr>
            <a:r>
              <a:rPr lang="en-US" sz="1700" dirty="0">
                <a:latin typeface="+mj-lt"/>
                <a:cs typeface="Arial" panose="020B0604020202020204" pitchFamily="34" charset="0"/>
              </a:rPr>
              <a:t>STRING ADDRESSING MODE</a:t>
            </a:r>
          </a:p>
          <a:p>
            <a:pPr>
              <a:lnSpc>
                <a:spcPct val="150000"/>
              </a:lnSpc>
              <a:buFont typeface="Wingdings" panose="05000000000000000000" pitchFamily="2" charset="2"/>
              <a:buChar char="v"/>
            </a:pPr>
            <a:r>
              <a:rPr lang="en-IN" dirty="0">
                <a:latin typeface="Arial" panose="020B0604020202020204" pitchFamily="34" charset="0"/>
                <a:cs typeface="Arial" panose="020B0604020202020204" pitchFamily="34" charset="0"/>
              </a:rPr>
              <a:t>For string operations, SI denotes the first byte or word of the source operand</a:t>
            </a:r>
          </a:p>
          <a:p>
            <a:pPr>
              <a:lnSpc>
                <a:spcPct val="150000"/>
              </a:lnSpc>
              <a:buFont typeface="Wingdings" panose="05000000000000000000" pitchFamily="2" charset="2"/>
              <a:buChar char="v"/>
            </a:pPr>
            <a:r>
              <a:rPr lang="en-IN" dirty="0">
                <a:latin typeface="Arial" panose="020B0604020202020204" pitchFamily="34" charset="0"/>
                <a:cs typeface="Arial" panose="020B0604020202020204" pitchFamily="34" charset="0"/>
              </a:rPr>
              <a:t>DI denotes first byte or word of the destination operand</a:t>
            </a:r>
          </a:p>
          <a:p>
            <a:pPr>
              <a:lnSpc>
                <a:spcPct val="15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segment register for string AM is DS for source operand and ES for destination operand</a:t>
            </a:r>
          </a:p>
          <a:p>
            <a:pPr>
              <a:lnSpc>
                <a:spcPct val="150000"/>
              </a:lnSpc>
              <a:buFont typeface="Wingdings" panose="05000000000000000000" pitchFamily="2" charset="2"/>
              <a:buChar char="v"/>
            </a:pPr>
            <a:r>
              <a:rPr lang="en-IN" b="1" dirty="0">
                <a:latin typeface="Arial" panose="020B0604020202020204" pitchFamily="34" charset="0"/>
                <a:cs typeface="Arial" panose="020B0604020202020204" pitchFamily="34" charset="0"/>
              </a:rPr>
              <a:t>DS can be overridden whereas ES cannot be overridden</a:t>
            </a:r>
          </a:p>
          <a:p>
            <a:pPr>
              <a:lnSpc>
                <a:spcPct val="15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contents of SI and DI can be </a:t>
            </a:r>
            <a:r>
              <a:rPr lang="en-IN" b="1" i="1" dirty="0">
                <a:latin typeface="Arial" panose="020B0604020202020204" pitchFamily="34" charset="0"/>
                <a:cs typeface="Arial" panose="020B0604020202020204" pitchFamily="34" charset="0"/>
              </a:rPr>
              <a:t>auto-incremented </a:t>
            </a:r>
            <a:r>
              <a:rPr lang="en-IN" dirty="0">
                <a:latin typeface="Arial" panose="020B0604020202020204" pitchFamily="34" charset="0"/>
                <a:cs typeface="Arial" panose="020B0604020202020204" pitchFamily="34" charset="0"/>
              </a:rPr>
              <a:t>by </a:t>
            </a:r>
            <a:r>
              <a:rPr lang="en-IN" b="1" dirty="0">
                <a:latin typeface="Arial" panose="020B0604020202020204" pitchFamily="34" charset="0"/>
                <a:cs typeface="Arial" panose="020B0604020202020204" pitchFamily="34" charset="0"/>
              </a:rPr>
              <a:t>clearing</a:t>
            </a:r>
            <a:r>
              <a:rPr lang="en-IN" dirty="0">
                <a:latin typeface="Arial" panose="020B0604020202020204" pitchFamily="34" charset="0"/>
                <a:cs typeface="Arial" panose="020B0604020202020204" pitchFamily="34" charset="0"/>
              </a:rPr>
              <a:t> the Direction Flag (DF = 0), using CLD </a:t>
            </a:r>
            <a:r>
              <a:rPr lang="en-IN" i="1" dirty="0">
                <a:latin typeface="Arial" panose="020B0604020202020204" pitchFamily="34" charset="0"/>
                <a:cs typeface="Arial" panose="020B0604020202020204" pitchFamily="34" charset="0"/>
              </a:rPr>
              <a:t>(meaning clear direction flag) </a:t>
            </a:r>
            <a:r>
              <a:rPr lang="en-IN" dirty="0">
                <a:latin typeface="Arial" panose="020B0604020202020204" pitchFamily="34" charset="0"/>
                <a:cs typeface="Arial" panose="020B0604020202020204" pitchFamily="34" charset="0"/>
              </a:rPr>
              <a:t>instruction</a:t>
            </a:r>
          </a:p>
          <a:p>
            <a:pPr>
              <a:lnSpc>
                <a:spcPct val="150000"/>
              </a:lnSpc>
              <a:buFont typeface="Wingdings" panose="05000000000000000000" pitchFamily="2" charset="2"/>
              <a:buChar char="v"/>
            </a:pPr>
            <a:r>
              <a:rPr lang="en-IN" dirty="0">
                <a:latin typeface="Arial" panose="020B0604020202020204" pitchFamily="34" charset="0"/>
                <a:cs typeface="Arial" panose="020B0604020202020204" pitchFamily="34" charset="0"/>
              </a:rPr>
              <a:t>Or they can be </a:t>
            </a:r>
            <a:r>
              <a:rPr lang="en-IN" b="1" i="1" dirty="0">
                <a:latin typeface="Arial" panose="020B0604020202020204" pitchFamily="34" charset="0"/>
                <a:cs typeface="Arial" panose="020B0604020202020204" pitchFamily="34" charset="0"/>
              </a:rPr>
              <a:t>auto-decremented </a:t>
            </a:r>
            <a:r>
              <a:rPr lang="en-IN" dirty="0">
                <a:latin typeface="Arial" panose="020B0604020202020204" pitchFamily="34" charset="0"/>
                <a:cs typeface="Arial" panose="020B0604020202020204" pitchFamily="34" charset="0"/>
              </a:rPr>
              <a:t>by </a:t>
            </a:r>
            <a:r>
              <a:rPr lang="en-IN" b="1" dirty="0">
                <a:latin typeface="Arial" panose="020B0604020202020204" pitchFamily="34" charset="0"/>
                <a:cs typeface="Arial" panose="020B0604020202020204" pitchFamily="34" charset="0"/>
              </a:rPr>
              <a:t>setting</a:t>
            </a:r>
            <a:r>
              <a:rPr lang="en-IN" dirty="0">
                <a:latin typeface="Arial" panose="020B0604020202020204" pitchFamily="34" charset="0"/>
                <a:cs typeface="Arial" panose="020B0604020202020204" pitchFamily="34" charset="0"/>
              </a:rPr>
              <a:t> the Direction Flag (DF = 1), using STD </a:t>
            </a:r>
            <a:r>
              <a:rPr lang="en-IN" i="1" dirty="0">
                <a:latin typeface="Arial" panose="020B0604020202020204" pitchFamily="34" charset="0"/>
                <a:cs typeface="Arial" panose="020B0604020202020204" pitchFamily="34" charset="0"/>
              </a:rPr>
              <a:t>(meaning setting direction flag)</a:t>
            </a:r>
            <a:r>
              <a:rPr lang="en-IN" dirty="0">
                <a:latin typeface="Arial" panose="020B0604020202020204" pitchFamily="34" charset="0"/>
                <a:cs typeface="Arial" panose="020B0604020202020204" pitchFamily="34" charset="0"/>
              </a:rPr>
              <a:t> instruction</a:t>
            </a:r>
          </a:p>
        </p:txBody>
      </p:sp>
    </p:spTree>
    <p:extLst>
      <p:ext uri="{BB962C8B-B14F-4D97-AF65-F5344CB8AC3E}">
        <p14:creationId xmlns:p14="http://schemas.microsoft.com/office/powerpoint/2010/main" val="1332886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pic>
        <p:nvPicPr>
          <p:cNvPr id="4" name="Content Placeholder 3">
            <a:extLst>
              <a:ext uri="{FF2B5EF4-FFF2-40B4-BE49-F238E27FC236}">
                <a16:creationId xmlns:a16="http://schemas.microsoft.com/office/drawing/2014/main" id="{B044BE00-4AB1-4ADB-8689-FB2B08E230F7}"/>
              </a:ext>
            </a:extLst>
          </p:cNvPr>
          <p:cNvPicPr>
            <a:picLocks noGrp="1" noChangeAspect="1"/>
          </p:cNvPicPr>
          <p:nvPr>
            <p:ph sz="half" idx="1"/>
          </p:nvPr>
        </p:nvPicPr>
        <p:blipFill>
          <a:blip r:embed="rId2"/>
          <a:stretch>
            <a:fillRect/>
          </a:stretch>
        </p:blipFill>
        <p:spPr>
          <a:xfrm>
            <a:off x="1337993" y="1130588"/>
            <a:ext cx="9516013" cy="3204829"/>
          </a:xfrm>
          <a:prstGeom prst="rect">
            <a:avLst/>
          </a:prstGeom>
        </p:spPr>
      </p:pic>
      <p:graphicFrame>
        <p:nvGraphicFramePr>
          <p:cNvPr id="5" name="Table 4">
            <a:extLst>
              <a:ext uri="{FF2B5EF4-FFF2-40B4-BE49-F238E27FC236}">
                <a16:creationId xmlns:a16="http://schemas.microsoft.com/office/drawing/2014/main" id="{94B1268A-2350-482D-9F74-666D7014A78D}"/>
              </a:ext>
            </a:extLst>
          </p:cNvPr>
          <p:cNvGraphicFramePr>
            <a:graphicFrameLocks noGrp="1"/>
          </p:cNvGraphicFramePr>
          <p:nvPr>
            <p:extLst>
              <p:ext uri="{D42A27DB-BD31-4B8C-83A1-F6EECF244321}">
                <p14:modId xmlns:p14="http://schemas.microsoft.com/office/powerpoint/2010/main" val="2315850952"/>
              </p:ext>
            </p:extLst>
          </p:nvPr>
        </p:nvGraphicFramePr>
        <p:xfrm>
          <a:off x="2030476" y="4441532"/>
          <a:ext cx="8128000" cy="2225040"/>
        </p:xfrm>
        <a:graphic>
          <a:graphicData uri="http://schemas.openxmlformats.org/drawingml/2006/table">
            <a:tbl>
              <a:tblPr firstRow="1" bandRow="1">
                <a:tableStyleId>{912C8C85-51F0-491E-9774-3900AFEF0FD7}</a:tableStyleId>
              </a:tblPr>
              <a:tblGrid>
                <a:gridCol w="4064000">
                  <a:extLst>
                    <a:ext uri="{9D8B030D-6E8A-4147-A177-3AD203B41FA5}">
                      <a16:colId xmlns:a16="http://schemas.microsoft.com/office/drawing/2014/main" val="1262795738"/>
                    </a:ext>
                  </a:extLst>
                </a:gridCol>
                <a:gridCol w="4064000">
                  <a:extLst>
                    <a:ext uri="{9D8B030D-6E8A-4147-A177-3AD203B41FA5}">
                      <a16:colId xmlns:a16="http://schemas.microsoft.com/office/drawing/2014/main" val="616812511"/>
                    </a:ext>
                  </a:extLst>
                </a:gridCol>
              </a:tblGrid>
              <a:tr h="370840">
                <a:tc gridSpan="2">
                  <a:txBody>
                    <a:bodyPr/>
                    <a:lstStyle/>
                    <a:p>
                      <a:pPr algn="ctr"/>
                      <a:r>
                        <a:rPr lang="en-IN" dirty="0">
                          <a:latin typeface="Arial" panose="020B0604020202020204" pitchFamily="34" charset="0"/>
                          <a:cs typeface="Arial" panose="020B0604020202020204" pitchFamily="34" charset="0"/>
                        </a:rPr>
                        <a:t>Summary of data addressing modes</a:t>
                      </a:r>
                    </a:p>
                  </a:txBody>
                  <a:tcPr/>
                </a:tc>
                <a:tc hMerge="1">
                  <a:txBody>
                    <a:bodyPr/>
                    <a:lstStyle/>
                    <a:p>
                      <a:endParaRPr lang="en-IN" dirty="0"/>
                    </a:p>
                  </a:txBody>
                  <a:tcPr/>
                </a:tc>
                <a:extLst>
                  <a:ext uri="{0D108BD9-81ED-4DB2-BD59-A6C34878D82A}">
                    <a16:rowId xmlns:a16="http://schemas.microsoft.com/office/drawing/2014/main" val="3241700077"/>
                  </a:ext>
                </a:extLst>
              </a:tr>
              <a:tr h="370840">
                <a:tc>
                  <a:txBody>
                    <a:bodyPr/>
                    <a:lstStyle/>
                    <a:p>
                      <a:r>
                        <a:rPr lang="en-IN" dirty="0">
                          <a:latin typeface="Arial" panose="020B0604020202020204" pitchFamily="34" charset="0"/>
                          <a:cs typeface="Arial" panose="020B0604020202020204" pitchFamily="34" charset="0"/>
                        </a:rPr>
                        <a:t>Immediate AM</a:t>
                      </a:r>
                    </a:p>
                  </a:txBody>
                  <a:tcPr/>
                </a:tc>
                <a:tc>
                  <a:txBody>
                    <a:bodyPr/>
                    <a:lstStyle/>
                    <a:p>
                      <a:r>
                        <a:rPr lang="en-IN" dirty="0">
                          <a:latin typeface="Arial" panose="020B0604020202020204" pitchFamily="34" charset="0"/>
                          <a:cs typeface="Arial" panose="020B0604020202020204" pitchFamily="34" charset="0"/>
                        </a:rPr>
                        <a:t>Index AM</a:t>
                      </a:r>
                    </a:p>
                  </a:txBody>
                  <a:tcPr/>
                </a:tc>
                <a:extLst>
                  <a:ext uri="{0D108BD9-81ED-4DB2-BD59-A6C34878D82A}">
                    <a16:rowId xmlns:a16="http://schemas.microsoft.com/office/drawing/2014/main" val="334688156"/>
                  </a:ext>
                </a:extLst>
              </a:tr>
              <a:tr h="370840">
                <a:tc>
                  <a:txBody>
                    <a:bodyPr/>
                    <a:lstStyle/>
                    <a:p>
                      <a:r>
                        <a:rPr lang="en-IN" dirty="0">
                          <a:latin typeface="Arial" panose="020B0604020202020204" pitchFamily="34" charset="0"/>
                          <a:cs typeface="Arial" panose="020B0604020202020204" pitchFamily="34" charset="0"/>
                        </a:rPr>
                        <a:t>Register AM</a:t>
                      </a:r>
                    </a:p>
                  </a:txBody>
                  <a:tcPr/>
                </a:tc>
                <a:tc>
                  <a:txBody>
                    <a:bodyPr/>
                    <a:lstStyle/>
                    <a:p>
                      <a:r>
                        <a:rPr lang="en-IN" dirty="0">
                          <a:latin typeface="Arial" panose="020B0604020202020204" pitchFamily="34" charset="0"/>
                          <a:cs typeface="Arial" panose="020B0604020202020204" pitchFamily="34" charset="0"/>
                        </a:rPr>
                        <a:t>Base-Indexed AM</a:t>
                      </a:r>
                    </a:p>
                  </a:txBody>
                  <a:tcPr/>
                </a:tc>
                <a:extLst>
                  <a:ext uri="{0D108BD9-81ED-4DB2-BD59-A6C34878D82A}">
                    <a16:rowId xmlns:a16="http://schemas.microsoft.com/office/drawing/2014/main" val="2019654733"/>
                  </a:ext>
                </a:extLst>
              </a:tr>
              <a:tr h="370840">
                <a:tc>
                  <a:txBody>
                    <a:bodyPr/>
                    <a:lstStyle/>
                    <a:p>
                      <a:r>
                        <a:rPr lang="en-IN" dirty="0">
                          <a:latin typeface="Arial" panose="020B0604020202020204" pitchFamily="34" charset="0"/>
                          <a:cs typeface="Arial" panose="020B0604020202020204" pitchFamily="34" charset="0"/>
                        </a:rPr>
                        <a:t>Direct 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rial" panose="020B0604020202020204" pitchFamily="34" charset="0"/>
                          <a:cs typeface="Arial" panose="020B0604020202020204" pitchFamily="34" charset="0"/>
                        </a:rPr>
                        <a:t>Base-Indexed with displacement AM</a:t>
                      </a:r>
                    </a:p>
                  </a:txBody>
                  <a:tcPr/>
                </a:tc>
                <a:extLst>
                  <a:ext uri="{0D108BD9-81ED-4DB2-BD59-A6C34878D82A}">
                    <a16:rowId xmlns:a16="http://schemas.microsoft.com/office/drawing/2014/main" val="1730010595"/>
                  </a:ext>
                </a:extLst>
              </a:tr>
              <a:tr h="370840">
                <a:tc>
                  <a:txBody>
                    <a:bodyPr/>
                    <a:lstStyle/>
                    <a:p>
                      <a:r>
                        <a:rPr lang="en-IN" dirty="0">
                          <a:latin typeface="Arial" panose="020B0604020202020204" pitchFamily="34" charset="0"/>
                          <a:cs typeface="Arial" panose="020B0604020202020204" pitchFamily="34" charset="0"/>
                        </a:rPr>
                        <a:t>Register Indirect AM</a:t>
                      </a:r>
                    </a:p>
                  </a:txBody>
                  <a:tcPr/>
                </a:tc>
                <a:tc>
                  <a:txBody>
                    <a:bodyPr/>
                    <a:lstStyle/>
                    <a:p>
                      <a:r>
                        <a:rPr lang="en-IN" dirty="0">
                          <a:latin typeface="Arial" panose="020B0604020202020204" pitchFamily="34" charset="0"/>
                          <a:cs typeface="Arial" panose="020B0604020202020204" pitchFamily="34" charset="0"/>
                        </a:rPr>
                        <a:t>String AM</a:t>
                      </a:r>
                    </a:p>
                  </a:txBody>
                  <a:tcPr/>
                </a:tc>
                <a:extLst>
                  <a:ext uri="{0D108BD9-81ED-4DB2-BD59-A6C34878D82A}">
                    <a16:rowId xmlns:a16="http://schemas.microsoft.com/office/drawing/2014/main" val="1105293211"/>
                  </a:ext>
                </a:extLst>
              </a:tr>
              <a:tr h="370840">
                <a:tc>
                  <a:txBody>
                    <a:bodyPr/>
                    <a:lstStyle/>
                    <a:p>
                      <a:r>
                        <a:rPr lang="en-IN" dirty="0">
                          <a:latin typeface="Arial" panose="020B0604020202020204" pitchFamily="34" charset="0"/>
                          <a:cs typeface="Arial" panose="020B0604020202020204" pitchFamily="34" charset="0"/>
                        </a:rPr>
                        <a:t>Base AM</a:t>
                      </a:r>
                    </a:p>
                  </a:txBody>
                  <a:tcPr/>
                </a:tc>
                <a:tc>
                  <a:txBody>
                    <a:bodyPr/>
                    <a:lstStyle/>
                    <a:p>
                      <a:r>
                        <a:rPr lang="en-IN" dirty="0">
                          <a:latin typeface="Arial" panose="020B0604020202020204" pitchFamily="34" charset="0"/>
                          <a:cs typeface="Arial" panose="020B0604020202020204" pitchFamily="34" charset="0"/>
                        </a:rPr>
                        <a:t>Implied AM</a:t>
                      </a:r>
                    </a:p>
                  </a:txBody>
                  <a:tcPr/>
                </a:tc>
                <a:extLst>
                  <a:ext uri="{0D108BD9-81ED-4DB2-BD59-A6C34878D82A}">
                    <a16:rowId xmlns:a16="http://schemas.microsoft.com/office/drawing/2014/main" val="326247257"/>
                  </a:ext>
                </a:extLst>
              </a:tr>
            </a:tbl>
          </a:graphicData>
        </a:graphic>
      </p:graphicFrame>
    </p:spTree>
    <p:extLst>
      <p:ext uri="{BB962C8B-B14F-4D97-AF65-F5344CB8AC3E}">
        <p14:creationId xmlns:p14="http://schemas.microsoft.com/office/powerpoint/2010/main" val="931391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pic>
        <p:nvPicPr>
          <p:cNvPr id="6" name="Picture 5">
            <a:extLst>
              <a:ext uri="{FF2B5EF4-FFF2-40B4-BE49-F238E27FC236}">
                <a16:creationId xmlns:a16="http://schemas.microsoft.com/office/drawing/2014/main" id="{AB4C7559-ECB4-46CC-BF4A-2900950F0717}"/>
              </a:ext>
            </a:extLst>
          </p:cNvPr>
          <p:cNvPicPr>
            <a:picLocks noChangeAspect="1"/>
          </p:cNvPicPr>
          <p:nvPr/>
        </p:nvPicPr>
        <p:blipFill rotWithShape="1">
          <a:blip r:embed="rId2"/>
          <a:srcRect b="59494"/>
          <a:stretch/>
        </p:blipFill>
        <p:spPr>
          <a:xfrm>
            <a:off x="878155" y="1184280"/>
            <a:ext cx="10432642" cy="2244720"/>
          </a:xfrm>
          <a:prstGeom prst="rect">
            <a:avLst/>
          </a:prstGeom>
        </p:spPr>
      </p:pic>
    </p:spTree>
    <p:extLst>
      <p:ext uri="{BB962C8B-B14F-4D97-AF65-F5344CB8AC3E}">
        <p14:creationId xmlns:p14="http://schemas.microsoft.com/office/powerpoint/2010/main" val="2063366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Data Addressing modes</a:t>
            </a:r>
          </a:p>
        </p:txBody>
      </p:sp>
      <p:pic>
        <p:nvPicPr>
          <p:cNvPr id="6" name="Picture 5">
            <a:extLst>
              <a:ext uri="{FF2B5EF4-FFF2-40B4-BE49-F238E27FC236}">
                <a16:creationId xmlns:a16="http://schemas.microsoft.com/office/drawing/2014/main" id="{AB4C7559-ECB4-46CC-BF4A-2900950F0717}"/>
              </a:ext>
            </a:extLst>
          </p:cNvPr>
          <p:cNvPicPr>
            <a:picLocks noChangeAspect="1"/>
          </p:cNvPicPr>
          <p:nvPr/>
        </p:nvPicPr>
        <p:blipFill>
          <a:blip r:embed="rId2"/>
          <a:stretch>
            <a:fillRect/>
          </a:stretch>
        </p:blipFill>
        <p:spPr>
          <a:xfrm>
            <a:off x="878155" y="1184280"/>
            <a:ext cx="10432642" cy="5541640"/>
          </a:xfrm>
          <a:prstGeom prst="rect">
            <a:avLst/>
          </a:prstGeom>
        </p:spPr>
      </p:pic>
    </p:spTree>
    <p:extLst>
      <p:ext uri="{BB962C8B-B14F-4D97-AF65-F5344CB8AC3E}">
        <p14:creationId xmlns:p14="http://schemas.microsoft.com/office/powerpoint/2010/main" val="40976656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graphicFrame>
        <p:nvGraphicFramePr>
          <p:cNvPr id="8" name="Content Placeholder 16">
            <a:extLst>
              <a:ext uri="{FF2B5EF4-FFF2-40B4-BE49-F238E27FC236}">
                <a16:creationId xmlns:a16="http://schemas.microsoft.com/office/drawing/2014/main" id="{F2F110A9-613E-43CB-8DD4-6B1EC9843108}"/>
              </a:ext>
            </a:extLst>
          </p:cNvPr>
          <p:cNvGraphicFramePr>
            <a:graphicFrameLocks/>
          </p:cNvGraphicFramePr>
          <p:nvPr>
            <p:extLst>
              <p:ext uri="{D42A27DB-BD31-4B8C-83A1-F6EECF244321}">
                <p14:modId xmlns:p14="http://schemas.microsoft.com/office/powerpoint/2010/main" val="3563221131"/>
              </p:ext>
            </p:extLst>
          </p:nvPr>
        </p:nvGraphicFramePr>
        <p:xfrm>
          <a:off x="749300" y="1687830"/>
          <a:ext cx="10680700" cy="3514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val 8">
            <a:extLst>
              <a:ext uri="{FF2B5EF4-FFF2-40B4-BE49-F238E27FC236}">
                <a16:creationId xmlns:a16="http://schemas.microsoft.com/office/drawing/2014/main" id="{455D0D77-90B9-4322-A7F0-2835F84BF043}"/>
              </a:ext>
            </a:extLst>
          </p:cNvPr>
          <p:cNvSpPr/>
          <p:nvPr/>
        </p:nvSpPr>
        <p:spPr>
          <a:xfrm>
            <a:off x="6096000" y="3220720"/>
            <a:ext cx="3027680" cy="2590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15430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53B20B33-88EC-45EF-9EE9-C55B07B552A5}"/>
              </a:ext>
            </a:extLst>
          </p:cNvPr>
          <p:cNvSpPr>
            <a:spLocks noGrp="1"/>
          </p:cNvSpPr>
          <p:nvPr>
            <p:ph sz="half" idx="1"/>
          </p:nvPr>
        </p:nvSpPr>
        <p:spPr>
          <a:xfrm>
            <a:off x="749808" y="1330960"/>
            <a:ext cx="10680192" cy="5232400"/>
          </a:xfrm>
        </p:spPr>
        <p:txBody>
          <a:bodyPr/>
          <a:lstStyle/>
          <a:p>
            <a:pPr marL="0" indent="0">
              <a:lnSpc>
                <a:spcPct val="150000"/>
              </a:lnSpc>
              <a:buNone/>
            </a:pPr>
            <a:r>
              <a:rPr lang="en-US" dirty="0">
                <a:latin typeface="+mj-lt"/>
                <a:cs typeface="Arial" panose="020B0604020202020204" pitchFamily="34" charset="0"/>
              </a:rPr>
              <a:t>4 types of address addressing modes:</a:t>
            </a:r>
          </a:p>
          <a:p>
            <a:pPr marL="681228" lvl="1" indent="-342900">
              <a:lnSpc>
                <a:spcPct val="150000"/>
              </a:lnSpc>
              <a:buFont typeface="+mj-lt"/>
              <a:buAutoNum type="arabicPeriod"/>
            </a:pPr>
            <a:r>
              <a:rPr lang="en-IN" sz="1800" dirty="0" err="1">
                <a:latin typeface="Arial" panose="020B0604020202020204" pitchFamily="34" charset="0"/>
                <a:cs typeface="Arial" panose="020B0604020202020204" pitchFamily="34" charset="0"/>
              </a:rPr>
              <a:t>Intrasegment</a:t>
            </a:r>
            <a:r>
              <a:rPr lang="en-IN" sz="1800" dirty="0">
                <a:latin typeface="Arial" panose="020B0604020202020204" pitchFamily="34" charset="0"/>
                <a:cs typeface="Arial" panose="020B0604020202020204" pitchFamily="34" charset="0"/>
              </a:rPr>
              <a:t> direct AM</a:t>
            </a:r>
          </a:p>
          <a:p>
            <a:pPr marL="681228" lvl="1" indent="-342900">
              <a:lnSpc>
                <a:spcPct val="150000"/>
              </a:lnSpc>
              <a:buFont typeface="+mj-lt"/>
              <a:buAutoNum type="arabicPeriod"/>
            </a:pPr>
            <a:r>
              <a:rPr lang="en-IN" sz="1800" dirty="0" err="1">
                <a:latin typeface="Arial" panose="020B0604020202020204" pitchFamily="34" charset="0"/>
                <a:cs typeface="Arial" panose="020B0604020202020204" pitchFamily="34" charset="0"/>
              </a:rPr>
              <a:t>Intrasegment</a:t>
            </a:r>
            <a:r>
              <a:rPr lang="en-IN" sz="1800" dirty="0">
                <a:latin typeface="Arial" panose="020B0604020202020204" pitchFamily="34" charset="0"/>
                <a:cs typeface="Arial" panose="020B0604020202020204" pitchFamily="34" charset="0"/>
              </a:rPr>
              <a:t> indirect AM</a:t>
            </a:r>
          </a:p>
          <a:p>
            <a:pPr marL="681228" lvl="1" indent="-342900">
              <a:lnSpc>
                <a:spcPct val="150000"/>
              </a:lnSpc>
              <a:buFont typeface="+mj-lt"/>
              <a:buAutoNum type="arabicPeriod"/>
            </a:pPr>
            <a:r>
              <a:rPr lang="en-IN" sz="1800" dirty="0">
                <a:latin typeface="Arial" panose="020B0604020202020204" pitchFamily="34" charset="0"/>
                <a:cs typeface="Arial" panose="020B0604020202020204" pitchFamily="34" charset="0"/>
              </a:rPr>
              <a:t>Intersegment direct AM</a:t>
            </a:r>
          </a:p>
          <a:p>
            <a:pPr marL="681228" lvl="1" indent="-342900">
              <a:lnSpc>
                <a:spcPct val="150000"/>
              </a:lnSpc>
              <a:buFont typeface="+mj-lt"/>
              <a:buAutoNum type="arabicPeriod"/>
            </a:pPr>
            <a:r>
              <a:rPr lang="en-IN" sz="1800" dirty="0">
                <a:latin typeface="Arial" panose="020B0604020202020204" pitchFamily="34" charset="0"/>
                <a:cs typeface="Arial" panose="020B0604020202020204" pitchFamily="34" charset="0"/>
              </a:rPr>
              <a:t>Intersegment indirect AM</a:t>
            </a:r>
          </a:p>
          <a:p>
            <a:pPr>
              <a:lnSpc>
                <a:spcPct val="15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term </a:t>
            </a:r>
            <a:r>
              <a:rPr lang="en-IN" b="1" dirty="0">
                <a:solidFill>
                  <a:schemeClr val="accent1">
                    <a:lumMod val="50000"/>
                  </a:schemeClr>
                </a:solidFill>
                <a:latin typeface="Arial" panose="020B0604020202020204" pitchFamily="34" charset="0"/>
                <a:cs typeface="Arial" panose="020B0604020202020204" pitchFamily="34" charset="0"/>
              </a:rPr>
              <a:t>Intra</a:t>
            </a:r>
            <a:r>
              <a:rPr lang="en-IN" dirty="0">
                <a:latin typeface="Arial" panose="020B0604020202020204" pitchFamily="34" charset="0"/>
                <a:cs typeface="Arial" panose="020B0604020202020204" pitchFamily="34" charset="0"/>
              </a:rPr>
              <a:t> refers to </a:t>
            </a:r>
            <a:r>
              <a:rPr lang="en-IN" b="1" dirty="0">
                <a:solidFill>
                  <a:schemeClr val="accent1">
                    <a:lumMod val="50000"/>
                  </a:schemeClr>
                </a:solidFill>
                <a:latin typeface="Arial" panose="020B0604020202020204" pitchFamily="34" charset="0"/>
                <a:cs typeface="Arial" panose="020B0604020202020204" pitchFamily="34" charset="0"/>
              </a:rPr>
              <a:t>near</a:t>
            </a:r>
            <a:r>
              <a:rPr lang="en-IN" dirty="0">
                <a:latin typeface="Arial" panose="020B0604020202020204" pitchFamily="34" charset="0"/>
                <a:cs typeface="Arial" panose="020B0604020202020204" pitchFamily="34" charset="0"/>
              </a:rPr>
              <a:t> and </a:t>
            </a:r>
            <a:r>
              <a:rPr lang="en-IN" b="1" dirty="0">
                <a:solidFill>
                  <a:schemeClr val="tx1"/>
                </a:solidFill>
                <a:latin typeface="Arial" panose="020B0604020202020204" pitchFamily="34" charset="0"/>
                <a:cs typeface="Arial" panose="020B0604020202020204" pitchFamily="34" charset="0"/>
              </a:rPr>
              <a:t>Inter</a:t>
            </a:r>
            <a:r>
              <a:rPr lang="en-IN" dirty="0">
                <a:latin typeface="Arial" panose="020B0604020202020204" pitchFamily="34" charset="0"/>
                <a:cs typeface="Arial" panose="020B0604020202020204" pitchFamily="34" charset="0"/>
              </a:rPr>
              <a:t> refers to </a:t>
            </a:r>
            <a:r>
              <a:rPr lang="en-IN" b="1" dirty="0">
                <a:solidFill>
                  <a:schemeClr val="tx1"/>
                </a:solidFill>
                <a:latin typeface="Arial" panose="020B0604020202020204" pitchFamily="34" charset="0"/>
                <a:cs typeface="Arial" panose="020B0604020202020204" pitchFamily="34" charset="0"/>
              </a:rPr>
              <a:t>Far</a:t>
            </a:r>
          </a:p>
          <a:p>
            <a:pPr>
              <a:lnSpc>
                <a:spcPct val="150000"/>
              </a:lnSpc>
              <a:buFont typeface="Wingdings" panose="05000000000000000000" pitchFamily="2" charset="2"/>
              <a:buChar char="v"/>
            </a:pPr>
            <a:r>
              <a:rPr lang="en-IN" dirty="0">
                <a:latin typeface="Arial" panose="020B0604020202020204" pitchFamily="34" charset="0"/>
                <a:cs typeface="Arial" panose="020B0604020202020204" pitchFamily="34" charset="0"/>
              </a:rPr>
              <a:t>These addressing modes are useful in accessing memory locations within a segment or outside a segment when there is branching</a:t>
            </a:r>
          </a:p>
          <a:p>
            <a:pPr>
              <a:lnSpc>
                <a:spcPct val="150000"/>
              </a:lnSpc>
              <a:buFont typeface="Wingdings" panose="05000000000000000000" pitchFamily="2" charset="2"/>
              <a:buChar char="v"/>
            </a:pPr>
            <a:r>
              <a:rPr lang="en-IN" dirty="0">
                <a:latin typeface="Arial" panose="020B0604020202020204" pitchFamily="34" charset="0"/>
                <a:cs typeface="Arial" panose="020B0604020202020204" pitchFamily="34" charset="0"/>
              </a:rPr>
              <a:t>Branching can be of two types: Conditional and Unconditional branching</a:t>
            </a:r>
          </a:p>
          <a:p>
            <a:pPr>
              <a:lnSpc>
                <a:spcPct val="150000"/>
              </a:lnSpc>
              <a:buFont typeface="Wingdings" panose="05000000000000000000" pitchFamily="2" charset="2"/>
              <a:buChar char="v"/>
            </a:pPr>
            <a:r>
              <a:rPr lang="en-IN" dirty="0">
                <a:latin typeface="Arial" panose="020B0604020202020204" pitchFamily="34" charset="0"/>
                <a:cs typeface="Arial" panose="020B0604020202020204" pitchFamily="34" charset="0"/>
              </a:rPr>
              <a:t>The effective address (EA) after branching instruction is calculated with either a 8-bit displacement or a 16-bit displacement</a:t>
            </a:r>
          </a:p>
        </p:txBody>
      </p:sp>
    </p:spTree>
    <p:extLst>
      <p:ext uri="{BB962C8B-B14F-4D97-AF65-F5344CB8AC3E}">
        <p14:creationId xmlns:p14="http://schemas.microsoft.com/office/powerpoint/2010/main" val="22952816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53B20B33-88EC-45EF-9EE9-C55B07B552A5}"/>
              </a:ext>
            </a:extLst>
          </p:cNvPr>
          <p:cNvSpPr>
            <a:spLocks noGrp="1"/>
          </p:cNvSpPr>
          <p:nvPr>
            <p:ph sz="half" idx="1"/>
          </p:nvPr>
        </p:nvSpPr>
        <p:spPr>
          <a:xfrm>
            <a:off x="749808" y="1330960"/>
            <a:ext cx="10680192" cy="5232400"/>
          </a:xfrm>
        </p:spPr>
        <p:txBody>
          <a:bodyPr/>
          <a:lstStyle/>
          <a:p>
            <a:pPr marL="0" indent="0">
              <a:lnSpc>
                <a:spcPct val="150000"/>
              </a:lnSpc>
              <a:buNone/>
            </a:pPr>
            <a:r>
              <a:rPr lang="en-US" dirty="0">
                <a:solidFill>
                  <a:srgbClr val="FF0000"/>
                </a:solidFill>
                <a:latin typeface="+mj-lt"/>
                <a:cs typeface="Arial" panose="020B0604020202020204" pitchFamily="34" charset="0"/>
              </a:rPr>
              <a:t>INTRA</a:t>
            </a:r>
            <a:r>
              <a:rPr lang="en-US" dirty="0">
                <a:latin typeface="+mj-lt"/>
                <a:cs typeface="Arial" panose="020B0604020202020204" pitchFamily="34" charset="0"/>
              </a:rPr>
              <a:t>SEGMENT DIRECT AM (Control transfer within the same segment)</a:t>
            </a:r>
          </a:p>
          <a:p>
            <a:pPr>
              <a:lnSpc>
                <a:spcPct val="150000"/>
              </a:lnSpc>
              <a:buFont typeface="Wingdings" panose="05000000000000000000" pitchFamily="2" charset="2"/>
              <a:buChar char="v"/>
            </a:pPr>
            <a:r>
              <a:rPr lang="en-US" sz="1900" dirty="0">
                <a:latin typeface="Arial" panose="020B0604020202020204" pitchFamily="34" charset="0"/>
                <a:cs typeface="Arial" panose="020B0604020202020204" pitchFamily="34" charset="0"/>
              </a:rPr>
              <a:t>When there is a branching instruction, EA is calculated by adding the IP contents with the 8/16 bit displacement value</a:t>
            </a:r>
          </a:p>
          <a:p>
            <a:pPr>
              <a:lnSpc>
                <a:spcPct val="150000"/>
              </a:lnSpc>
              <a:buFont typeface="Wingdings" panose="05000000000000000000" pitchFamily="2" charset="2"/>
              <a:buChar char="v"/>
            </a:pPr>
            <a:r>
              <a:rPr lang="en-US" sz="1900" dirty="0">
                <a:latin typeface="Arial" panose="020B0604020202020204" pitchFamily="34" charset="0"/>
                <a:cs typeface="Arial" panose="020B0604020202020204" pitchFamily="34" charset="0"/>
              </a:rPr>
              <a:t>The default segment for IP is CS, hence, the displacement will point a location (EA) within the CS</a:t>
            </a:r>
          </a:p>
          <a:p>
            <a:pPr>
              <a:lnSpc>
                <a:spcPct val="150000"/>
              </a:lnSpc>
              <a:buFont typeface="Wingdings" panose="05000000000000000000" pitchFamily="2" charset="2"/>
              <a:buChar char="v"/>
            </a:pPr>
            <a:r>
              <a:rPr lang="en-US" sz="1900" dirty="0">
                <a:latin typeface="Arial" panose="020B0604020202020204" pitchFamily="34" charset="0"/>
                <a:cs typeface="Arial" panose="020B0604020202020204" pitchFamily="34" charset="0"/>
              </a:rPr>
              <a:t>When the displacement is 8-bit integer, then, internally the processor sign extends the displacement value and adds with the content of IP to give EA</a:t>
            </a:r>
          </a:p>
          <a:p>
            <a:pPr>
              <a:lnSpc>
                <a:spcPct val="150000"/>
              </a:lnSpc>
              <a:buFont typeface="Wingdings" panose="05000000000000000000" pitchFamily="2" charset="2"/>
              <a:buChar char="v"/>
            </a:pPr>
            <a:r>
              <a:rPr lang="en-US" sz="1900" dirty="0">
                <a:latin typeface="Arial" panose="020B0604020202020204" pitchFamily="34" charset="0"/>
                <a:cs typeface="Arial" panose="020B0604020202020204" pitchFamily="34" charset="0"/>
              </a:rPr>
              <a:t>If it is an 16-bit integer, then, the displacement is added with IP as it is to give EA</a:t>
            </a:r>
          </a:p>
          <a:p>
            <a:pPr>
              <a:lnSpc>
                <a:spcPct val="150000"/>
              </a:lnSpc>
              <a:buFont typeface="Wingdings" panose="05000000000000000000" pitchFamily="2" charset="2"/>
              <a:buChar char="v"/>
            </a:pPr>
            <a:r>
              <a:rPr lang="en-US" sz="1900" dirty="0" err="1">
                <a:latin typeface="Arial" panose="020B0604020202020204" pitchFamily="34" charset="0"/>
                <a:cs typeface="Arial" panose="020B0604020202020204" pitchFamily="34" charset="0"/>
              </a:rPr>
              <a:t>Eg</a:t>
            </a:r>
            <a:r>
              <a:rPr lang="en-US" sz="1900" dirty="0">
                <a:latin typeface="Arial" panose="020B0604020202020204" pitchFamily="34" charset="0"/>
                <a:cs typeface="Arial" panose="020B0604020202020204" pitchFamily="34" charset="0"/>
              </a:rPr>
              <a:t>: JMP 8-bit displacement or JMP 16-bit displacement</a:t>
            </a:r>
          </a:p>
          <a:p>
            <a:pPr>
              <a:lnSpc>
                <a:spcPct val="150000"/>
              </a:lnSpc>
              <a:buFont typeface="Wingdings" panose="05000000000000000000" pitchFamily="2" charset="2"/>
              <a:buChar char="v"/>
            </a:pPr>
            <a:r>
              <a:rPr lang="en-US" sz="1900" dirty="0">
                <a:latin typeface="Arial" panose="020B0604020202020204" pitchFamily="34" charset="0"/>
                <a:cs typeface="Arial" panose="020B0604020202020204" pitchFamily="34" charset="0"/>
              </a:rPr>
              <a:t>8-bit displacement </a:t>
            </a:r>
            <a:r>
              <a:rPr lang="en-US" sz="1900" b="1" dirty="0">
                <a:latin typeface="Arial" panose="020B0604020202020204" pitchFamily="34" charset="0"/>
                <a:cs typeface="Arial" panose="020B0604020202020204" pitchFamily="34" charset="0"/>
              </a:rPr>
              <a:t>can be used for conditional jumping or unconditional branching </a:t>
            </a:r>
          </a:p>
          <a:p>
            <a:pPr>
              <a:lnSpc>
                <a:spcPct val="150000"/>
              </a:lnSpc>
              <a:buFont typeface="Wingdings" panose="05000000000000000000" pitchFamily="2" charset="2"/>
              <a:buChar char="v"/>
            </a:pPr>
            <a:r>
              <a:rPr lang="en-US" sz="1900" dirty="0">
                <a:latin typeface="Arial" panose="020B0604020202020204" pitchFamily="34" charset="0"/>
                <a:cs typeface="Arial" panose="020B0604020202020204" pitchFamily="34" charset="0"/>
              </a:rPr>
              <a:t>Whereas the 16-bit displacement can </a:t>
            </a:r>
            <a:r>
              <a:rPr lang="en-US" sz="1900" b="1" dirty="0">
                <a:latin typeface="Arial" panose="020B0604020202020204" pitchFamily="34" charset="0"/>
                <a:cs typeface="Arial" panose="020B0604020202020204" pitchFamily="34" charset="0"/>
              </a:rPr>
              <a:t>only be used with unconditional branching</a:t>
            </a:r>
          </a:p>
        </p:txBody>
      </p:sp>
    </p:spTree>
    <p:extLst>
      <p:ext uri="{BB962C8B-B14F-4D97-AF65-F5344CB8AC3E}">
        <p14:creationId xmlns:p14="http://schemas.microsoft.com/office/powerpoint/2010/main" val="17377994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tap to edit">
            <a:extLst>
              <a:ext uri="{FF2B5EF4-FFF2-40B4-BE49-F238E27FC236}">
                <a16:creationId xmlns:a16="http://schemas.microsoft.com/office/drawing/2014/main" id="{00D20D5B-2A9C-4D0D-BCDA-C8A6E8F416AE}"/>
              </a:ext>
            </a:extLst>
          </p:cNvPr>
          <p:cNvSpPr txBox="1">
            <a:spLocks/>
          </p:cNvSpPr>
          <p:nvPr/>
        </p:nvSpPr>
        <p:spPr>
          <a:xfrm>
            <a:off x="758952" y="416184"/>
            <a:ext cx="10671048" cy="768096"/>
          </a:xfrm>
          <a:prstGeom prst="rect">
            <a:avLst/>
          </a:prstGeom>
        </p:spPr>
        <p:txBody>
          <a:bodyPr vert="horz" lIns="91440" tIns="45720" rIns="91440" bIns="45720" rtlCol="0" anchor="t">
            <a:normAutofit fontScale="97500"/>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t>Address Addressing modes</a:t>
            </a:r>
          </a:p>
        </p:txBody>
      </p:sp>
      <p:sp>
        <p:nvSpPr>
          <p:cNvPr id="6" name="Content Placeholder 1">
            <a:extLst>
              <a:ext uri="{FF2B5EF4-FFF2-40B4-BE49-F238E27FC236}">
                <a16:creationId xmlns:a16="http://schemas.microsoft.com/office/drawing/2014/main" id="{F6E9862C-F52F-4AFC-8F71-FC166CBF9A40}"/>
              </a:ext>
            </a:extLst>
          </p:cNvPr>
          <p:cNvSpPr txBox="1">
            <a:spLocks/>
          </p:cNvSpPr>
          <p:nvPr/>
        </p:nvSpPr>
        <p:spPr>
          <a:xfrm>
            <a:off x="908304" y="3912317"/>
            <a:ext cx="10680192" cy="2728039"/>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v"/>
            </a:pPr>
            <a:endParaRPr lang="en-IN" sz="1400" b="1" dirty="0">
              <a:solidFill>
                <a:schemeClr val="tx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53B20B33-88EC-45EF-9EE9-C55B07B552A5}"/>
              </a:ext>
            </a:extLst>
          </p:cNvPr>
          <p:cNvSpPr>
            <a:spLocks noGrp="1"/>
          </p:cNvSpPr>
          <p:nvPr>
            <p:ph sz="half" idx="1"/>
          </p:nvPr>
        </p:nvSpPr>
        <p:spPr>
          <a:xfrm>
            <a:off x="749808" y="1330960"/>
            <a:ext cx="10680192" cy="5232400"/>
          </a:xfrm>
        </p:spPr>
        <p:txBody>
          <a:bodyPr/>
          <a:lstStyle/>
          <a:p>
            <a:pPr marL="0" indent="0">
              <a:lnSpc>
                <a:spcPct val="150000"/>
              </a:lnSpc>
              <a:buNone/>
            </a:pPr>
            <a:r>
              <a:rPr lang="en-US" dirty="0">
                <a:solidFill>
                  <a:srgbClr val="FF0000"/>
                </a:solidFill>
                <a:latin typeface="+mj-lt"/>
                <a:cs typeface="Arial" panose="020B0604020202020204" pitchFamily="34" charset="0"/>
              </a:rPr>
              <a:t>INTRA</a:t>
            </a:r>
            <a:r>
              <a:rPr lang="en-US" dirty="0">
                <a:latin typeface="+mj-lt"/>
                <a:cs typeface="Arial" panose="020B0604020202020204" pitchFamily="34" charset="0"/>
              </a:rPr>
              <a:t>SEGMENT DIRECT AM (Control transfer within the same segment)</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If there is an 8-bit displacement, then the control can be transferred within a memory location space of -128 to +127. The instruction is 2 bytes long for 8-bit displacement </a:t>
            </a:r>
          </a:p>
          <a:p>
            <a:pPr>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If it is a 16-bit displacement, then the control will be transferred to -32768 to +32767 locations in memory space. Here, the instruction is 3 bytes long</a:t>
            </a:r>
          </a:p>
          <a:p>
            <a:pPr>
              <a:lnSpc>
                <a:spcPct val="150000"/>
              </a:lnSpc>
              <a:buFont typeface="Wingdings" panose="05000000000000000000" pitchFamily="2" charset="2"/>
              <a:buChar char="v"/>
            </a:pPr>
            <a:endParaRPr lang="en-US"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sz="1700" dirty="0">
              <a:latin typeface="+mj-lt"/>
              <a:cs typeface="Arial" panose="020B0604020202020204" pitchFamily="34" charset="0"/>
            </a:endParaRPr>
          </a:p>
        </p:txBody>
      </p:sp>
      <p:pic>
        <p:nvPicPr>
          <p:cNvPr id="2" name="Picture 1">
            <a:extLst>
              <a:ext uri="{FF2B5EF4-FFF2-40B4-BE49-F238E27FC236}">
                <a16:creationId xmlns:a16="http://schemas.microsoft.com/office/drawing/2014/main" id="{6C90BFFE-9148-42D5-AC4F-1162F22028B0}"/>
              </a:ext>
            </a:extLst>
          </p:cNvPr>
          <p:cNvPicPr>
            <a:picLocks noChangeAspect="1"/>
          </p:cNvPicPr>
          <p:nvPr/>
        </p:nvPicPr>
        <p:blipFill>
          <a:blip r:embed="rId2"/>
          <a:stretch>
            <a:fillRect/>
          </a:stretch>
        </p:blipFill>
        <p:spPr>
          <a:xfrm>
            <a:off x="805642" y="3641023"/>
            <a:ext cx="10782854" cy="2603634"/>
          </a:xfrm>
          <a:prstGeom prst="rect">
            <a:avLst/>
          </a:prstGeom>
        </p:spPr>
      </p:pic>
    </p:spTree>
    <p:extLst>
      <p:ext uri="{BB962C8B-B14F-4D97-AF65-F5344CB8AC3E}">
        <p14:creationId xmlns:p14="http://schemas.microsoft.com/office/powerpoint/2010/main" val="969502664"/>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16827</TotalTime>
  <Words>4084</Words>
  <Application>Microsoft Office PowerPoint</Application>
  <PresentationFormat>Widescreen</PresentationFormat>
  <Paragraphs>625</Paragraphs>
  <Slides>106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106</vt:i4>
      </vt:variant>
    </vt:vector>
  </HeadingPairs>
  <TitlesOfParts>
    <vt:vector size="116" baseType="lpstr">
      <vt:lpstr>Arial</vt:lpstr>
      <vt:lpstr>Arial </vt:lpstr>
      <vt:lpstr>Arial Black</vt:lpstr>
      <vt:lpstr>Calibri</vt:lpstr>
      <vt:lpstr>Cambria Math</vt:lpstr>
      <vt:lpstr>Century Schoolbook</vt:lpstr>
      <vt:lpstr>Sabon Next LT</vt:lpstr>
      <vt:lpstr>Times New Roman</vt:lpstr>
      <vt:lpstr>Wingdings</vt:lpstr>
      <vt:lpstr>Office Theme</vt:lpstr>
      <vt:lpstr>8086 Microprocessor</vt:lpstr>
      <vt:lpstr>AGENDA</vt:lpstr>
      <vt:lpstr>Introduction</vt:lpstr>
      <vt:lpstr>Introduction</vt:lpstr>
      <vt:lpstr>Introduction</vt:lpstr>
      <vt:lpstr>PIPELINING IN 8086</vt:lpstr>
      <vt:lpstr>SPEEDING UP THE EXECUTION </vt:lpstr>
      <vt:lpstr>Execution of 8085 and 8086</vt:lpstr>
      <vt:lpstr>pipelining issues</vt:lpstr>
      <vt:lpstr>Memory banking</vt:lpstr>
      <vt:lpstr>Memory banking</vt:lpstr>
      <vt:lpstr>Memory banking</vt:lpstr>
      <vt:lpstr>Memory banking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Pin diagram of 8086</vt:lpstr>
      <vt:lpstr>PIN DIAGRAM IN MINIMUM MODE OF OPERATION</vt:lpstr>
      <vt:lpstr>PIN DIAGRAM IN maximum MODE OF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Generation of control signals</vt:lpstr>
      <vt:lpstr>PowerPoint Presentation</vt:lpstr>
      <vt:lpstr>PowerPoint Presentation</vt:lpstr>
      <vt:lpstr>Minimum mode configuration</vt:lpstr>
      <vt:lpstr>PowerPoint Presentation</vt:lpstr>
      <vt:lpstr>PowerPoint Presentation</vt:lpstr>
      <vt:lpstr>PowerPoint Presentation</vt:lpstr>
      <vt:lpstr>Maximum mode configuration</vt:lpstr>
      <vt:lpstr>Maximum mode configuration</vt:lpstr>
      <vt:lpstr>PIN DIAGRAM OF Bus controller 8288</vt:lpstr>
      <vt:lpstr>PIN DIAGRAM OF Bus controller 8288</vt:lpstr>
      <vt:lpstr>Bus controller 8288</vt:lpstr>
      <vt:lpstr>Bus controller 8288 IO bus mode</vt:lpstr>
      <vt:lpstr>Bus controller 8288 system bus mode</vt:lpstr>
      <vt:lpstr>recall on bus arbitration</vt:lpstr>
      <vt:lpstr>recall on bus arbitration</vt:lpstr>
      <vt:lpstr>recall on bus arbitration</vt:lpstr>
      <vt:lpstr>recall on bus arbitration</vt:lpstr>
      <vt:lpstr>recall on bus arbitration</vt:lpstr>
      <vt:lpstr>recall on bus arbitration</vt:lpstr>
      <vt:lpstr>recall on bus arbitration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8086 Microprocessor</dc:title>
  <dc:subject/>
  <dc:creator>DR VENKATESH SHANKAR</dc:creator>
  <cp:lastModifiedBy>Aditya Sriram</cp:lastModifiedBy>
  <cp:revision>150</cp:revision>
  <dcterms:created xsi:type="dcterms:W3CDTF">2023-02-26T16:33:16Z</dcterms:created>
  <dcterms:modified xsi:type="dcterms:W3CDTF">2025-03-16T16:03:59Z</dcterms:modified>
</cp:coreProperties>
</file>